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0"/>
  </p:notesMasterIdLst>
  <p:handoutMasterIdLst>
    <p:handoutMasterId r:id="rId21"/>
  </p:handoutMasterIdLst>
  <p:sldIdLst>
    <p:sldId id="295" r:id="rId2"/>
    <p:sldId id="296" r:id="rId3"/>
    <p:sldId id="297" r:id="rId4"/>
    <p:sldId id="298" r:id="rId5"/>
    <p:sldId id="299" r:id="rId6"/>
    <p:sldId id="300" r:id="rId7"/>
    <p:sldId id="317" r:id="rId8"/>
    <p:sldId id="301" r:id="rId9"/>
    <p:sldId id="302" r:id="rId10"/>
    <p:sldId id="303" r:id="rId11"/>
    <p:sldId id="318" r:id="rId12"/>
    <p:sldId id="304" r:id="rId13"/>
    <p:sldId id="319" r:id="rId14"/>
    <p:sldId id="305" r:id="rId15"/>
    <p:sldId id="320" r:id="rId16"/>
    <p:sldId id="306" r:id="rId17"/>
    <p:sldId id="307" r:id="rId18"/>
    <p:sldId id="322" r:id="rId19"/>
  </p:sldIdLst>
  <p:sldSz cx="9144000" cy="6858000" type="screen4x3"/>
  <p:notesSz cx="7099300" cy="10234613"/>
  <p:defaultTextStyle>
    <a:defPPr>
      <a:defRPr lang="de-DE"/>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82748" autoAdjust="0"/>
  </p:normalViewPr>
  <p:slideViewPr>
    <p:cSldViewPr>
      <p:cViewPr>
        <p:scale>
          <a:sx n="104" d="100"/>
          <a:sy n="104" d="100"/>
        </p:scale>
        <p:origin x="-636"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6698" cy="511649"/>
          </a:xfrm>
          <a:prstGeom prst="rect">
            <a:avLst/>
          </a:prstGeom>
          <a:noFill/>
          <a:ln w="9525">
            <a:noFill/>
            <a:miter lim="800000"/>
            <a:headEnd/>
            <a:tailEnd/>
          </a:ln>
          <a:effectLst/>
        </p:spPr>
        <p:txBody>
          <a:bodyPr vert="horz" wrap="square" lIns="95363" tIns="47681" rIns="95363" bIns="47681" numCol="1" anchor="t" anchorCtr="0" compatLnSpc="1">
            <a:prstTxWarp prst="textNoShape">
              <a:avLst/>
            </a:prstTxWarp>
          </a:bodyPr>
          <a:lstStyle>
            <a:lvl1pPr eaLnBrk="1" hangingPunct="1">
              <a:defRPr sz="1300"/>
            </a:lvl1pPr>
          </a:lstStyle>
          <a:p>
            <a:endParaRPr lang="de-DE"/>
          </a:p>
        </p:txBody>
      </p:sp>
      <p:sp>
        <p:nvSpPr>
          <p:cNvPr id="28675" name="Rectangle 3"/>
          <p:cNvSpPr>
            <a:spLocks noGrp="1" noChangeArrowheads="1"/>
          </p:cNvSpPr>
          <p:nvPr>
            <p:ph type="dt" sz="quarter" idx="1"/>
          </p:nvPr>
        </p:nvSpPr>
        <p:spPr bwMode="auto">
          <a:xfrm>
            <a:off x="4020931" y="0"/>
            <a:ext cx="3076698" cy="511649"/>
          </a:xfrm>
          <a:prstGeom prst="rect">
            <a:avLst/>
          </a:prstGeom>
          <a:noFill/>
          <a:ln w="9525">
            <a:noFill/>
            <a:miter lim="800000"/>
            <a:headEnd/>
            <a:tailEnd/>
          </a:ln>
          <a:effectLst/>
        </p:spPr>
        <p:txBody>
          <a:bodyPr vert="horz" wrap="square" lIns="95363" tIns="47681" rIns="95363" bIns="47681" numCol="1" anchor="t" anchorCtr="0" compatLnSpc="1">
            <a:prstTxWarp prst="textNoShape">
              <a:avLst/>
            </a:prstTxWarp>
          </a:bodyPr>
          <a:lstStyle>
            <a:lvl1pPr algn="r" eaLnBrk="1" hangingPunct="1">
              <a:defRPr sz="1300"/>
            </a:lvl1pPr>
          </a:lstStyle>
          <a:p>
            <a:endParaRPr lang="de-DE"/>
          </a:p>
        </p:txBody>
      </p:sp>
      <p:sp>
        <p:nvSpPr>
          <p:cNvPr id="28676" name="Rectangle 4"/>
          <p:cNvSpPr>
            <a:spLocks noGrp="1" noChangeArrowheads="1"/>
          </p:cNvSpPr>
          <p:nvPr>
            <p:ph type="ftr" sz="quarter" idx="2"/>
          </p:nvPr>
        </p:nvSpPr>
        <p:spPr bwMode="auto">
          <a:xfrm>
            <a:off x="0" y="9721319"/>
            <a:ext cx="3076698" cy="511648"/>
          </a:xfrm>
          <a:prstGeom prst="rect">
            <a:avLst/>
          </a:prstGeom>
          <a:noFill/>
          <a:ln w="9525">
            <a:noFill/>
            <a:miter lim="800000"/>
            <a:headEnd/>
            <a:tailEnd/>
          </a:ln>
          <a:effectLst/>
        </p:spPr>
        <p:txBody>
          <a:bodyPr vert="horz" wrap="square" lIns="95363" tIns="47681" rIns="95363" bIns="47681" numCol="1" anchor="b" anchorCtr="0" compatLnSpc="1">
            <a:prstTxWarp prst="textNoShape">
              <a:avLst/>
            </a:prstTxWarp>
          </a:bodyPr>
          <a:lstStyle>
            <a:lvl1pPr eaLnBrk="1" hangingPunct="1">
              <a:defRPr sz="1300"/>
            </a:lvl1pPr>
          </a:lstStyle>
          <a:p>
            <a:endParaRPr lang="de-DE"/>
          </a:p>
        </p:txBody>
      </p:sp>
      <p:sp>
        <p:nvSpPr>
          <p:cNvPr id="28677" name="Rectangle 5"/>
          <p:cNvSpPr>
            <a:spLocks noGrp="1" noChangeArrowheads="1"/>
          </p:cNvSpPr>
          <p:nvPr>
            <p:ph type="sldNum" sz="quarter" idx="3"/>
          </p:nvPr>
        </p:nvSpPr>
        <p:spPr bwMode="auto">
          <a:xfrm>
            <a:off x="4020931" y="9721319"/>
            <a:ext cx="3076698" cy="511648"/>
          </a:xfrm>
          <a:prstGeom prst="rect">
            <a:avLst/>
          </a:prstGeom>
          <a:noFill/>
          <a:ln w="9525">
            <a:noFill/>
            <a:miter lim="800000"/>
            <a:headEnd/>
            <a:tailEnd/>
          </a:ln>
          <a:effectLst/>
        </p:spPr>
        <p:txBody>
          <a:bodyPr vert="horz" wrap="square" lIns="95363" tIns="47681" rIns="95363" bIns="47681" numCol="1" anchor="b" anchorCtr="0" compatLnSpc="1">
            <a:prstTxWarp prst="textNoShape">
              <a:avLst/>
            </a:prstTxWarp>
          </a:bodyPr>
          <a:lstStyle>
            <a:lvl1pPr algn="r" eaLnBrk="1" hangingPunct="1">
              <a:defRPr sz="1300"/>
            </a:lvl1pPr>
          </a:lstStyle>
          <a:p>
            <a:fld id="{93A5176C-761B-4AD4-A834-FB3434C4BDCA}" type="slidenum">
              <a:rPr lang="de-DE"/>
              <a:pPr/>
              <a:t>‹Nr.›</a:t>
            </a:fld>
            <a:endParaRPr lang="de-DE"/>
          </a:p>
        </p:txBody>
      </p:sp>
    </p:spTree>
    <p:extLst>
      <p:ext uri="{BB962C8B-B14F-4D97-AF65-F5344CB8AC3E}">
        <p14:creationId xmlns:p14="http://schemas.microsoft.com/office/powerpoint/2010/main" val="17434760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76698" cy="511649"/>
          </a:xfrm>
          <a:prstGeom prst="rect">
            <a:avLst/>
          </a:prstGeom>
          <a:noFill/>
          <a:ln w="9525">
            <a:noFill/>
            <a:miter lim="800000"/>
            <a:headEnd/>
            <a:tailEnd/>
          </a:ln>
          <a:effectLst/>
        </p:spPr>
        <p:txBody>
          <a:bodyPr vert="horz" wrap="square" lIns="95363" tIns="47681" rIns="95363" bIns="47681" numCol="1" anchor="t" anchorCtr="0" compatLnSpc="1">
            <a:prstTxWarp prst="textNoShape">
              <a:avLst/>
            </a:prstTxWarp>
          </a:bodyPr>
          <a:lstStyle>
            <a:lvl1pPr eaLnBrk="1" hangingPunct="1">
              <a:defRPr sz="1300"/>
            </a:lvl1pPr>
          </a:lstStyle>
          <a:p>
            <a:endParaRPr lang="de-DE"/>
          </a:p>
        </p:txBody>
      </p:sp>
      <p:sp>
        <p:nvSpPr>
          <p:cNvPr id="6147" name="Rectangle 3"/>
          <p:cNvSpPr>
            <a:spLocks noGrp="1" noChangeArrowheads="1"/>
          </p:cNvSpPr>
          <p:nvPr>
            <p:ph type="dt" idx="1"/>
          </p:nvPr>
        </p:nvSpPr>
        <p:spPr bwMode="auto">
          <a:xfrm>
            <a:off x="4020931" y="0"/>
            <a:ext cx="3076698" cy="511649"/>
          </a:xfrm>
          <a:prstGeom prst="rect">
            <a:avLst/>
          </a:prstGeom>
          <a:noFill/>
          <a:ln w="9525">
            <a:noFill/>
            <a:miter lim="800000"/>
            <a:headEnd/>
            <a:tailEnd/>
          </a:ln>
          <a:effectLst/>
        </p:spPr>
        <p:txBody>
          <a:bodyPr vert="horz" wrap="square" lIns="95363" tIns="47681" rIns="95363" bIns="47681" numCol="1" anchor="t" anchorCtr="0" compatLnSpc="1">
            <a:prstTxWarp prst="textNoShape">
              <a:avLst/>
            </a:prstTxWarp>
          </a:bodyPr>
          <a:lstStyle>
            <a:lvl1pPr algn="r" eaLnBrk="1" hangingPunct="1">
              <a:defRPr sz="1300"/>
            </a:lvl1pPr>
          </a:lstStyle>
          <a:p>
            <a:endParaRPr lang="de-DE"/>
          </a:p>
        </p:txBody>
      </p:sp>
      <p:sp>
        <p:nvSpPr>
          <p:cNvPr id="6148"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10265" y="4861482"/>
            <a:ext cx="5678772" cy="4604835"/>
          </a:xfrm>
          <a:prstGeom prst="rect">
            <a:avLst/>
          </a:prstGeom>
          <a:noFill/>
          <a:ln w="9525">
            <a:noFill/>
            <a:miter lim="800000"/>
            <a:headEnd/>
            <a:tailEnd/>
          </a:ln>
          <a:effectLst/>
        </p:spPr>
        <p:txBody>
          <a:bodyPr vert="horz" wrap="square" lIns="95363" tIns="47681" rIns="95363" bIns="47681"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6150" name="Rectangle 6"/>
          <p:cNvSpPr>
            <a:spLocks noGrp="1" noChangeArrowheads="1"/>
          </p:cNvSpPr>
          <p:nvPr>
            <p:ph type="ftr" sz="quarter" idx="4"/>
          </p:nvPr>
        </p:nvSpPr>
        <p:spPr bwMode="auto">
          <a:xfrm>
            <a:off x="0" y="9721319"/>
            <a:ext cx="3076698" cy="511648"/>
          </a:xfrm>
          <a:prstGeom prst="rect">
            <a:avLst/>
          </a:prstGeom>
          <a:noFill/>
          <a:ln w="9525">
            <a:noFill/>
            <a:miter lim="800000"/>
            <a:headEnd/>
            <a:tailEnd/>
          </a:ln>
          <a:effectLst/>
        </p:spPr>
        <p:txBody>
          <a:bodyPr vert="horz" wrap="square" lIns="95363" tIns="47681" rIns="95363" bIns="47681" numCol="1" anchor="b" anchorCtr="0" compatLnSpc="1">
            <a:prstTxWarp prst="textNoShape">
              <a:avLst/>
            </a:prstTxWarp>
          </a:bodyPr>
          <a:lstStyle>
            <a:lvl1pPr eaLnBrk="1" hangingPunct="1">
              <a:defRPr sz="1300"/>
            </a:lvl1pPr>
          </a:lstStyle>
          <a:p>
            <a:endParaRPr lang="de-DE"/>
          </a:p>
        </p:txBody>
      </p:sp>
      <p:sp>
        <p:nvSpPr>
          <p:cNvPr id="6151" name="Rectangle 7"/>
          <p:cNvSpPr>
            <a:spLocks noGrp="1" noChangeArrowheads="1"/>
          </p:cNvSpPr>
          <p:nvPr>
            <p:ph type="sldNum" sz="quarter" idx="5"/>
          </p:nvPr>
        </p:nvSpPr>
        <p:spPr bwMode="auto">
          <a:xfrm>
            <a:off x="4020931" y="9721319"/>
            <a:ext cx="3076698" cy="511648"/>
          </a:xfrm>
          <a:prstGeom prst="rect">
            <a:avLst/>
          </a:prstGeom>
          <a:noFill/>
          <a:ln w="9525">
            <a:noFill/>
            <a:miter lim="800000"/>
            <a:headEnd/>
            <a:tailEnd/>
          </a:ln>
          <a:effectLst/>
        </p:spPr>
        <p:txBody>
          <a:bodyPr vert="horz" wrap="square" lIns="95363" tIns="47681" rIns="95363" bIns="47681" numCol="1" anchor="b" anchorCtr="0" compatLnSpc="1">
            <a:prstTxWarp prst="textNoShape">
              <a:avLst/>
            </a:prstTxWarp>
          </a:bodyPr>
          <a:lstStyle>
            <a:lvl1pPr algn="r" eaLnBrk="1" hangingPunct="1">
              <a:defRPr sz="1300"/>
            </a:lvl1pPr>
          </a:lstStyle>
          <a:p>
            <a:fld id="{241977F5-73E8-4CB1-90EF-CDB6A4E49686}" type="slidenum">
              <a:rPr lang="de-DE"/>
              <a:pPr/>
              <a:t>‹Nr.›</a:t>
            </a:fld>
            <a:endParaRPr lang="de-DE"/>
          </a:p>
        </p:txBody>
      </p:sp>
    </p:spTree>
    <p:extLst>
      <p:ext uri="{BB962C8B-B14F-4D97-AF65-F5344CB8AC3E}">
        <p14:creationId xmlns:p14="http://schemas.microsoft.com/office/powerpoint/2010/main" val="11951505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Hinweise zum Vortrag:</a:t>
            </a:r>
          </a:p>
          <a:p>
            <a:r>
              <a:rPr lang="de-DE" dirty="0" smtClean="0"/>
              <a:t>In</a:t>
            </a:r>
            <a:r>
              <a:rPr lang="de-DE" baseline="0" dirty="0" smtClean="0"/>
              <a:t> folgendem Vortrag werden 12 Gartenvogelarten vorgestellt. Es sind die 12 Arten auf denen bei der </a:t>
            </a:r>
            <a:r>
              <a:rPr lang="de-DE" b="1" baseline="0" dirty="0" smtClean="0"/>
              <a:t>„Stunde der Gartenvögel“ </a:t>
            </a:r>
            <a:r>
              <a:rPr lang="de-DE" baseline="0" dirty="0" smtClean="0"/>
              <a:t>das Hauptaugenmerk liegt.</a:t>
            </a:r>
          </a:p>
          <a:p>
            <a:r>
              <a:rPr lang="de-DE" baseline="0" dirty="0" smtClean="0"/>
              <a:t>An dieser Stelle finden sie zu den einzelnen Arten jeweils einen kurzen Text, für sie als </a:t>
            </a:r>
            <a:r>
              <a:rPr lang="de-DE" b="1" baseline="0" dirty="0" smtClean="0"/>
              <a:t>Hintergrundinformation.</a:t>
            </a:r>
            <a:r>
              <a:rPr lang="de-DE" baseline="0" dirty="0" smtClean="0"/>
              <a:t> </a:t>
            </a:r>
          </a:p>
          <a:p>
            <a:r>
              <a:rPr lang="de-DE" baseline="0" dirty="0" smtClean="0"/>
              <a:t>Von allen Arten, bei denen die Geschlechter optisch nicht oder nur schwer unterschieden werden können wird jeweils nur ein Foto (Folien) gezeigt. Dies sind die Arten:</a:t>
            </a:r>
          </a:p>
          <a:p>
            <a:r>
              <a:rPr lang="de-DE" baseline="0" dirty="0" smtClean="0"/>
              <a:t>Star, Elster, Mehlschwalbe, Mauersegler, Kohlmeise, Blaumeise, Rotkehlchen, Grünfink. Lediglich von der Mehlschwalbe ist noch ein weiteres Foto (Folie) eingefügt, welches das typische Nest zeigt. </a:t>
            </a:r>
          </a:p>
          <a:p>
            <a:r>
              <a:rPr lang="de-DE" baseline="0" dirty="0" smtClean="0"/>
              <a:t>Da sich bei den folgenden Arten die Geschlechter gut unterscheiden lassen, sind jeweils 2 Fotos (Folien) eingefügt. Das 2. Foto zeigt das Weibchen. Dies sind die Arten: Amsel, Buchfink, Haussperling, Hausrotschwanz.</a:t>
            </a:r>
          </a:p>
          <a:p>
            <a:r>
              <a:rPr lang="de-DE" baseline="0" dirty="0" smtClean="0"/>
              <a:t>Bei jeder Folie erscheint zunächst nur das Foto. Durch </a:t>
            </a:r>
            <a:r>
              <a:rPr lang="de-DE" baseline="0" dirty="0" smtClean="0"/>
              <a:t>„Klicken</a:t>
            </a:r>
            <a:r>
              <a:rPr lang="de-DE" baseline="0" dirty="0" smtClean="0"/>
              <a:t>“ erscheint der Artname. Durch erneutes „klicken“ wird ein Text mit Kurzinformationen zum Neststandort, zur Nahrung und zum Zugverhalten eingeblendet.</a:t>
            </a:r>
          </a:p>
          <a:p>
            <a:r>
              <a:rPr lang="de-DE" baseline="0" dirty="0" smtClean="0"/>
              <a:t>Da die Nahrung von Vögeln meist sehr vielseitig ist, wurde stets nur die Hauptnahrung angegeben.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1</a:t>
            </a:fld>
            <a:endParaRPr lang="de-DE"/>
          </a:p>
        </p:txBody>
      </p:sp>
    </p:spTree>
    <p:extLst>
      <p:ext uri="{BB962C8B-B14F-4D97-AF65-F5344CB8AC3E}">
        <p14:creationId xmlns:p14="http://schemas.microsoft.com/office/powerpoint/2010/main" val="3369388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de-DE" dirty="0" smtClean="0"/>
              <a:t>Auch der </a:t>
            </a:r>
            <a:r>
              <a:rPr lang="de-DE" b="1" dirty="0" smtClean="0"/>
              <a:t>Buchfink</a:t>
            </a:r>
            <a:r>
              <a:rPr lang="de-DE" baseline="0" dirty="0" smtClean="0"/>
              <a:t> hat einen kräftigen Finkenschnabel. Insekten und Samen, wie z. B. Bucheckern sind seine Nahrung. Von letzteren lässt sich sein Name ableiten. Der Buchfink baut ein Nest aus Moos, Halmen und Flechten. In der Außenverkleidung sind auch Spinnen- und Insektengespinste eingearbeitet. Beim Buchfink können die Geschlechter gut unterschieden werden. Die blaugraue Kopfkappe und die braunrote Färbung von Brust und Bauch sind typisch für die Männchen. Bei beiden Geschlechtern fallen zwei weiße Binden im Flügel auf, die auch im Flug gut zu sehen sind. (nächste Folie Weibchen)</a:t>
            </a:r>
            <a:endParaRPr lang="de-DE" dirty="0" smtClean="0"/>
          </a:p>
          <a:p>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10</a:t>
            </a:fld>
            <a:endParaRPr lang="de-DE"/>
          </a:p>
        </p:txBody>
      </p:sp>
    </p:spTree>
    <p:extLst>
      <p:ext uri="{BB962C8B-B14F-4D97-AF65-F5344CB8AC3E}">
        <p14:creationId xmlns:p14="http://schemas.microsoft.com/office/powerpoint/2010/main" val="1585294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Siehe Buchfink (Männchen)</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11</a:t>
            </a:fld>
            <a:endParaRPr lang="de-DE"/>
          </a:p>
        </p:txBody>
      </p:sp>
    </p:spTree>
    <p:extLst>
      <p:ext uri="{BB962C8B-B14F-4D97-AF65-F5344CB8AC3E}">
        <p14:creationId xmlns:p14="http://schemas.microsoft.com/office/powerpoint/2010/main" val="2199157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a:t>
            </a:r>
            <a:r>
              <a:rPr lang="de-DE" baseline="0" dirty="0" smtClean="0"/>
              <a:t> rötliche Schwanz ist namensgebend für den </a:t>
            </a:r>
            <a:r>
              <a:rPr lang="de-DE" b="1" baseline="0" dirty="0" smtClean="0"/>
              <a:t>Hausrotschwanz</a:t>
            </a:r>
            <a:r>
              <a:rPr lang="de-DE" baseline="0" dirty="0" smtClean="0"/>
              <a:t>. Männchen haben eine schwarze Gesichtsmaske und ein dunkelgraues Gefieder. Der Hausrotschwanz wird oft, mit dem viel selteneren Gartenrotschwanz verwechselt. </a:t>
            </a:r>
          </a:p>
          <a:p>
            <a:r>
              <a:rPr lang="de-DE" baseline="0" dirty="0" smtClean="0"/>
              <a:t>Ein sicheres Unterscheidungsmerkmal ist die Färbung von Brust und Bauch. Diese ist beim Gartenrotschwanz orangerot wie der Schwanz. Beim Hausrotschwanz grau (Männchen) oder braun (Weibchen). Der Hausrotschwanz brütet in Nischen oder auf Dachbalken. Er nimmt auch Nisthilfen mit großer Öffnung (Halbhöhlenkasten) an. Insekten, im Herbst auch Samen und Beeren, sind seine Nahrung. Der Hausrotschwanz ist ein Zugvogel der den Winter im Mittelmeergebiet oder in Nordafrika verbringt.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12</a:t>
            </a:fld>
            <a:endParaRPr lang="de-DE"/>
          </a:p>
        </p:txBody>
      </p:sp>
    </p:spTree>
    <p:extLst>
      <p:ext uri="{BB962C8B-B14F-4D97-AF65-F5344CB8AC3E}">
        <p14:creationId xmlns:p14="http://schemas.microsoft.com/office/powerpoint/2010/main" val="9862035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Siehe Hausrotschwanz (Männchen)</a:t>
            </a:r>
            <a:r>
              <a:rPr lang="de-DE" baseline="0" dirty="0" smtClean="0"/>
              <a:t>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13</a:t>
            </a:fld>
            <a:endParaRPr lang="de-DE"/>
          </a:p>
        </p:txBody>
      </p:sp>
    </p:spTree>
    <p:extLst>
      <p:ext uri="{BB962C8B-B14F-4D97-AF65-F5344CB8AC3E}">
        <p14:creationId xmlns:p14="http://schemas.microsoft.com/office/powerpoint/2010/main" val="2413087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Unter dem Namen „Spatz“ ist der </a:t>
            </a:r>
            <a:r>
              <a:rPr lang="de-DE" b="1" dirty="0" smtClean="0"/>
              <a:t>Haussperling</a:t>
            </a:r>
            <a:r>
              <a:rPr lang="de-DE" baseline="0" dirty="0" smtClean="0"/>
              <a:t> meist besser bekannt. Er gehört zu den häufigsten Vögeln in Deutschland. Haussperlinge haben sich an uns Menschen angepasst und sind uns bis in die Großstädte gefolgt. Getreidesamen und sonstige Sämereien zählen, zusammen mit Abfallresten, zur Hauptnahrung. Da Haussperlinge auch Essensreste fressen, kann man sie auch in </a:t>
            </a:r>
            <a:r>
              <a:rPr lang="de-DE" baseline="0" dirty="0" err="1" smtClean="0"/>
              <a:t>Strassencafés</a:t>
            </a:r>
            <a:r>
              <a:rPr lang="de-DE" baseline="0" dirty="0" smtClean="0"/>
              <a:t>, an Picknickplätzen, an Skihütten, etc. beobachten. Haussperlingsmännchen haben eine graue Kopfkappe, einen dunklen Fleck auf der Brust und einen grauen Bauch. Das restliche Gefieder ist braun gefärbt. Die Weibchen (nächste Folie) sind einheitlicher braun gefärbt. Haussperlinge sind auch im Winter in Bayern. Selbst im Winter entfernen sie sich nicht weit von ihrem Brutplatz. Den nah verwandten Feldsperling kann man an seinem braunen Scheitel und dem braunen Wangenfleck erkennen.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14</a:t>
            </a:fld>
            <a:endParaRPr lang="de-DE"/>
          </a:p>
        </p:txBody>
      </p:sp>
    </p:spTree>
    <p:extLst>
      <p:ext uri="{BB962C8B-B14F-4D97-AF65-F5344CB8AC3E}">
        <p14:creationId xmlns:p14="http://schemas.microsoft.com/office/powerpoint/2010/main" val="1423827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 Haussperling (Männchen)</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15</a:t>
            </a:fld>
            <a:endParaRPr lang="de-DE"/>
          </a:p>
        </p:txBody>
      </p:sp>
    </p:spTree>
    <p:extLst>
      <p:ext uri="{BB962C8B-B14F-4D97-AF65-F5344CB8AC3E}">
        <p14:creationId xmlns:p14="http://schemas.microsoft.com/office/powerpoint/2010/main" val="4097717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Mauersegler</a:t>
            </a:r>
            <a:r>
              <a:rPr lang="de-DE" dirty="0" smtClean="0"/>
              <a:t> sind wahre Flugkünstler. An ihren</a:t>
            </a:r>
            <a:r>
              <a:rPr lang="de-DE" baseline="0" dirty="0" smtClean="0"/>
              <a:t> langen, schmalen Flügeln kann man erkennen, dass sie perfekt an das Leben in der Luft angepasst sind. Mauersegler verbringen die meiste Zeit ihres Lebens in der Luft. </a:t>
            </a:r>
          </a:p>
          <a:p>
            <a:r>
              <a:rPr lang="de-DE" baseline="0" dirty="0" smtClean="0"/>
              <a:t>Sie können sogar während sie fliegen schlafen. Auch die Paarung findet in der Luft statt. Mit ihrem kleinen Schnabel erbeuten sie kleine Fluginsekten (Mücken, Fliegen). Für den Nestbau verwenden sie einzelne Halme oder Federn, die vom Wind weggetragen wurden und in der Luft schweben. Aus diesen bauen sie ein sehr einfaches Nest in eine Mauerritze. Die Neststandorte sind hoch oben in Gebäuderitzen, extrem selten auch in Baumhöhlen. Mauersegler sind nur etwa 3 Monate im Brutgebiet. Spätestens im August verlassen sie Bayern und fliegen nach Afrika. In Ländern wie der Republik Kongo oder Malawi konnten im Winter schon Bayerische Mauersegler festgestellt werden.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16</a:t>
            </a:fld>
            <a:endParaRPr lang="de-DE"/>
          </a:p>
        </p:txBody>
      </p:sp>
    </p:spTree>
    <p:extLst>
      <p:ext uri="{BB962C8B-B14F-4D97-AF65-F5344CB8AC3E}">
        <p14:creationId xmlns:p14="http://schemas.microsoft.com/office/powerpoint/2010/main" val="26330275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a:t>
            </a:r>
            <a:r>
              <a:rPr lang="de-DE" b="1" dirty="0" smtClean="0"/>
              <a:t>Mehlschwalbe</a:t>
            </a:r>
            <a:r>
              <a:rPr lang="de-DE" dirty="0" smtClean="0"/>
              <a:t> ist die einzige Vogelart</a:t>
            </a:r>
            <a:r>
              <a:rPr lang="de-DE" baseline="0" dirty="0" smtClean="0"/>
              <a:t> in Deutschland, die an der ganzen Unterseite und an den Beinen und Füßen weiß ist. Sie sieht daher aus, als sei sie im Mehl gelandet. Die nah verwandte Rauchschwalbe hat eine graue Unterseite und einen sehr viel tiefer gegabelten Schwanz. Im Flug ist bei der Mehlschwalbe manchmal der weiße Bürzel (am Ende des Rückens) zu erkennen (s. nächste Folie). Mehlschwalben ernähren sich von kleinen Fluginsekten. Vor einsetzendem Regen, fliegen Mücken sehr niedrig über dem Boden oder über Wasseroberflächen. Sie werden von den Schwalben dann im Tiefflug erbeutet. Tief fliegende Schwalben gelten seit jeher als Zeichen dafür, dass das Wetter schlechter wird. </a:t>
            </a:r>
          </a:p>
          <a:p>
            <a:r>
              <a:rPr lang="de-DE" baseline="0" dirty="0" smtClean="0"/>
              <a:t>Mehlschwalben bauen ihr Nest aus feuchtem Lehm, den sie mit etwas Speichel versetzen und an die Hauswand kleben. Den Lehm finden sie in Wasserpfützen oder an Gewässerufern. Mehlschwalben sind in ihren Beständen stark zurückgegangen. Eine der Ursachen ist, dass sie nicht mehr ausreichend Nistmaterial finden. Durch die Versiegelung von Böden verschwinden immer mehr kleine Wasserstellen. Durch die Intensivierung der Landwirtschaft wird auch der Pestizideinsatz erhöht. Dadurch gehen die Insekten (wichtige Schwalbennahrung) in ihren Beständen stark zurück. Mehlschwalben sind Zugvögel, die im April wieder in Bayern ankommen.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17</a:t>
            </a:fld>
            <a:endParaRPr lang="de-DE"/>
          </a:p>
        </p:txBody>
      </p:sp>
    </p:spTree>
    <p:extLst>
      <p:ext uri="{BB962C8B-B14F-4D97-AF65-F5344CB8AC3E}">
        <p14:creationId xmlns:p14="http://schemas.microsoft.com/office/powerpoint/2010/main" val="474686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 </a:t>
            </a:r>
            <a:r>
              <a:rPr lang="de-DE" smtClean="0"/>
              <a:t>Folie</a:t>
            </a:r>
            <a:r>
              <a:rPr lang="de-DE" baseline="0" smtClean="0"/>
              <a:t> Mehlschwalbe</a:t>
            </a:r>
            <a:endParaRPr lang="de-DE"/>
          </a:p>
        </p:txBody>
      </p:sp>
      <p:sp>
        <p:nvSpPr>
          <p:cNvPr id="4" name="Foliennummernplatzhalter 3"/>
          <p:cNvSpPr>
            <a:spLocks noGrp="1"/>
          </p:cNvSpPr>
          <p:nvPr>
            <p:ph type="sldNum" sz="quarter" idx="10"/>
          </p:nvPr>
        </p:nvSpPr>
        <p:spPr/>
        <p:txBody>
          <a:bodyPr/>
          <a:lstStyle/>
          <a:p>
            <a:fld id="{241977F5-73E8-4CB1-90EF-CDB6A4E49686}" type="slidenum">
              <a:rPr lang="de-DE" smtClean="0"/>
              <a:pPr/>
              <a:t>18</a:t>
            </a:fld>
            <a:endParaRPr lang="de-DE"/>
          </a:p>
        </p:txBody>
      </p:sp>
    </p:spTree>
    <p:extLst>
      <p:ext uri="{BB962C8B-B14F-4D97-AF65-F5344CB8AC3E}">
        <p14:creationId xmlns:p14="http://schemas.microsoft.com/office/powerpoint/2010/main" val="3710794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 </a:t>
            </a:r>
            <a:r>
              <a:rPr lang="de-DE" b="1" dirty="0" smtClean="0"/>
              <a:t>Star</a:t>
            </a:r>
            <a:r>
              <a:rPr lang="de-DE" dirty="0" smtClean="0"/>
              <a:t> brütet</a:t>
            </a:r>
            <a:r>
              <a:rPr lang="de-DE" baseline="0" dirty="0" smtClean="0"/>
              <a:t> in Höhlen (natürliche Baumhöhlen, </a:t>
            </a:r>
            <a:r>
              <a:rPr lang="de-DE" baseline="0" dirty="0" err="1" smtClean="0"/>
              <a:t>Spechthöhlen</a:t>
            </a:r>
            <a:r>
              <a:rPr lang="de-DE" baseline="0" dirty="0" smtClean="0"/>
              <a:t>, Mauerhöhlen, Nisthilfen, etc.). In unseren Gärten ist er vor allem dann zu sehen, wenn Nisthilfen für ihn aufgestellt sind.</a:t>
            </a:r>
          </a:p>
          <a:p>
            <a:r>
              <a:rPr lang="de-DE" baseline="0" dirty="0" smtClean="0"/>
              <a:t>Die Nahrung des Stars ist vielseitig und richtet sich nach der Jahreszeit. Insekten, Spinnen, Würmer, Samen, Früchte und Beeren. Der Star ist ein Zugvogel. Er legt eine relativ kurze Strecken ins Winterquartier zurück (</a:t>
            </a:r>
            <a:r>
              <a:rPr lang="de-DE" baseline="0" dirty="0" err="1" smtClean="0"/>
              <a:t>Kurzstreckenzieher</a:t>
            </a:r>
            <a:r>
              <a:rPr lang="de-DE" baseline="0" dirty="0" smtClean="0"/>
              <a:t>).</a:t>
            </a:r>
          </a:p>
          <a:p>
            <a:r>
              <a:rPr lang="de-DE" baseline="0" dirty="0" smtClean="0"/>
              <a:t>Im Mittelmeergebiet, teilweise in Nordafrika überwintert er. Die ersten </a:t>
            </a:r>
            <a:r>
              <a:rPr lang="de-DE" baseline="0" dirty="0" err="1" smtClean="0"/>
              <a:t>Stare</a:t>
            </a:r>
            <a:r>
              <a:rPr lang="de-DE" baseline="0" dirty="0" smtClean="0"/>
              <a:t> sind in Bayern bereits ab Februar zu sehen. In geringer Zahl überwintert der Star, auf Grund der Klimaerwärmung, auch in Bayern. Als </a:t>
            </a:r>
            <a:r>
              <a:rPr lang="de-DE" baseline="0" dirty="0" err="1" smtClean="0"/>
              <a:t>Kurzstreckenzieher</a:t>
            </a:r>
            <a:r>
              <a:rPr lang="de-DE" baseline="0" dirty="0" smtClean="0"/>
              <a:t> kann er sich den veränderten klimatischen Bedingungen schnell anpassen und sein Zugverhalten ändern.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2</a:t>
            </a:fld>
            <a:endParaRPr lang="de-DE"/>
          </a:p>
        </p:txBody>
      </p:sp>
    </p:spTree>
    <p:extLst>
      <p:ext uri="{BB962C8B-B14F-4D97-AF65-F5344CB8AC3E}">
        <p14:creationId xmlns:p14="http://schemas.microsoft.com/office/powerpoint/2010/main" val="329127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a:t>
            </a:r>
            <a:r>
              <a:rPr lang="de-DE" b="1" dirty="0" smtClean="0"/>
              <a:t>Kohlmeise</a:t>
            </a:r>
            <a:r>
              <a:rPr lang="de-DE" dirty="0" smtClean="0"/>
              <a:t> ist</a:t>
            </a:r>
            <a:r>
              <a:rPr lang="de-DE" baseline="0" dirty="0" smtClean="0"/>
              <a:t> ein Höhlenbrüter (s. Star). Sie ernährt sich von Insekten, Samen und Beeren. Ihren Jungen füttert sie ausschließlich tierische Nahrung. Kohlmeisen legen 8 – 12 Eier. </a:t>
            </a:r>
          </a:p>
          <a:p>
            <a:r>
              <a:rPr lang="de-DE" baseline="0" dirty="0" smtClean="0"/>
              <a:t>Entsprechend aufwändig ist die Versorgung der Jungvögel. Es wurden bis zu 900 Nestanflüge / Tag eines </a:t>
            </a:r>
            <a:r>
              <a:rPr lang="de-DE" baseline="0" dirty="0" err="1" smtClean="0"/>
              <a:t>Kohlmeisenpaares</a:t>
            </a:r>
            <a:r>
              <a:rPr lang="de-DE" baseline="0" dirty="0" smtClean="0"/>
              <a:t> in der Fütterungsperiode festgestellt. Kohlmeisen erkennt man gut an ihren „kohlrabenschwarzen“ Kopfkappen, dem gelben Bauch und dem schwarzen Strich über der Brust und dem Bauch. Bei den Männchen ist dieser Strich besonders kräftig und führt über die gesamte Unterseite. Im Vergleich zueinander können die Geschlechter anhand dieses Merkmals unterschieden werden. Kohlmeisen sind das ganze Jahr über in Bayern zu beobachten. Im Winter kommen sie gerne an Futterstellen.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3</a:t>
            </a:fld>
            <a:endParaRPr lang="de-DE"/>
          </a:p>
        </p:txBody>
      </p:sp>
    </p:spTree>
    <p:extLst>
      <p:ext uri="{BB962C8B-B14F-4D97-AF65-F5344CB8AC3E}">
        <p14:creationId xmlns:p14="http://schemas.microsoft.com/office/powerpoint/2010/main" val="419903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a:t>
            </a:r>
            <a:r>
              <a:rPr lang="de-DE" b="1" dirty="0" smtClean="0"/>
              <a:t>Blaumeise</a:t>
            </a:r>
            <a:r>
              <a:rPr lang="de-DE" baseline="0" dirty="0" smtClean="0"/>
              <a:t> ist ein Höhlenbrüter (s. Star und Kohlmeise). Blaumeisen bauen ein Nest aus Halmen, Tierhaaren und Moos, in welches sie 9 – 14 Eier legen. Die Blaumeise ist kleiner als die verwandte Kohlmeise.</a:t>
            </a:r>
          </a:p>
          <a:p>
            <a:r>
              <a:rPr lang="de-DE" baseline="0" dirty="0" smtClean="0"/>
              <a:t>Bei der Blaumeise können die Geschlechter, anhand der Gefiederfärbung, nicht unterschieden werden. Kleine Insekten, wie Blatt- und Schildläuse, sowie Spinnen, sind ihre Hauptnahrung. Im Herbst und Winter fressen sie auch kleine Beeren und Samen. </a:t>
            </a:r>
          </a:p>
          <a:p>
            <a:r>
              <a:rPr lang="de-DE" baseline="0" dirty="0" smtClean="0"/>
              <a:t>Blaumeisen können auch im Winter in Bayern beobachtet werden. Wie die Kohlmeise kommen auch sie gerne an Futterstellen.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4</a:t>
            </a:fld>
            <a:endParaRPr lang="de-DE"/>
          </a:p>
        </p:txBody>
      </p:sp>
    </p:spTree>
    <p:extLst>
      <p:ext uri="{BB962C8B-B14F-4D97-AF65-F5344CB8AC3E}">
        <p14:creationId xmlns:p14="http://schemas.microsoft.com/office/powerpoint/2010/main" val="733085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Die </a:t>
            </a:r>
            <a:r>
              <a:rPr lang="de-DE" b="1" dirty="0" smtClean="0"/>
              <a:t>Elster</a:t>
            </a:r>
            <a:r>
              <a:rPr lang="de-DE" dirty="0" smtClean="0"/>
              <a:t> gehört zu</a:t>
            </a:r>
            <a:r>
              <a:rPr lang="de-DE" baseline="0" dirty="0" smtClean="0"/>
              <a:t> den Rabenvögeln und ist ähnlich intelligent wie diese. Elstern sind sehr neugierig und können auch Nahrungsvorräte anlegen und diese zielsicher wieder aufsuchen. Dieses Verhalten hat ihr vermutlich den Beinamen „diebische Elster“ gebracht. Die Elster baut ein, mit Reisig überdachtes, Nest. Alte Elsternnester werden gerne von Turmfalken als Brutplatz genützt. Die Nahrung der Elster ist sehr vielseitig. Im Sommer sind es vor allem Insekten und deren Larven, Regenwürmer und Spinnen. Im Herbst und Winter ernährt sich die Elster von Sämereien und Beeren. Das ganze Jahr über frisst sie Abfälle und Aas. Ferner Jungvögel und Wühlmäuse. Untersuchungen haben gezeigt, dass Elstern keinen negativen Einfluss auf die Singvogelbestände in Gärten haben. Auch im Winter halten sich Elstern in Bayern auf.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5</a:t>
            </a:fld>
            <a:endParaRPr lang="de-DE"/>
          </a:p>
        </p:txBody>
      </p:sp>
    </p:spTree>
    <p:extLst>
      <p:ext uri="{BB962C8B-B14F-4D97-AF65-F5344CB8AC3E}">
        <p14:creationId xmlns:p14="http://schemas.microsoft.com/office/powerpoint/2010/main" val="6754045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Bei den </a:t>
            </a:r>
            <a:r>
              <a:rPr lang="de-DE" b="1" dirty="0" smtClean="0"/>
              <a:t>Amseln</a:t>
            </a:r>
            <a:r>
              <a:rPr lang="de-DE" dirty="0" smtClean="0"/>
              <a:t> lassen sich die Geschlechter gut voneinander unterscheiden. Männchen haben einen kräftig orange-gelben</a:t>
            </a:r>
            <a:r>
              <a:rPr lang="de-DE" baseline="0" dirty="0" smtClean="0"/>
              <a:t> </a:t>
            </a:r>
            <a:r>
              <a:rPr lang="de-DE" dirty="0" smtClean="0"/>
              <a:t>Schnabel und ein schwarzes Gefieder.</a:t>
            </a:r>
            <a:r>
              <a:rPr lang="de-DE" baseline="0" dirty="0" smtClean="0"/>
              <a:t> Die Weibchen (nächste Folie) sind braun gefärbt.</a:t>
            </a:r>
          </a:p>
          <a:p>
            <a:r>
              <a:rPr lang="de-DE" baseline="0" dirty="0" smtClean="0"/>
              <a:t>Amseln haben sich an uns Menschen angepasst. Früher hielten sie sich vor allem in Wäldern auf. Heutzutage kommen sie in unsere Gärten und brüten auch gerne in der Umgebung von uns Menschen. In Hecken, auf Dachbalken oder Vorsprüngen legen sie ihr Nest an. Ihren Speiseplan passen Amseln der Jahreszeit an. Im Frühjahr und Sommer nehmen sie vor allem tierische Nahrung (Insekten, Würmer) zu sich. Im Herbst und Winter  fressen sie Sämereien, Beeren und Früchte. Bei der Nahrungssuche am Boden kann eine Amsel gut vom ebenfalls schwarzen Star unterschieden werden. Amseln hüpfen mit beiden Beinen hoch, </a:t>
            </a:r>
            <a:r>
              <a:rPr lang="de-DE" baseline="0" dirty="0" err="1" smtClean="0"/>
              <a:t>Stare</a:t>
            </a:r>
            <a:r>
              <a:rPr lang="de-DE" baseline="0" dirty="0" smtClean="0"/>
              <a:t> schreiten durch die Wiese. Amseln sind auch im Winter in Bayern.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6</a:t>
            </a:fld>
            <a:endParaRPr lang="de-DE"/>
          </a:p>
        </p:txBody>
      </p:sp>
    </p:spTree>
    <p:extLst>
      <p:ext uri="{BB962C8B-B14F-4D97-AF65-F5344CB8AC3E}">
        <p14:creationId xmlns:p14="http://schemas.microsoft.com/office/powerpoint/2010/main" val="2339844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Siehe Amsel (Männchen)</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7</a:t>
            </a:fld>
            <a:endParaRPr lang="de-DE"/>
          </a:p>
        </p:txBody>
      </p:sp>
    </p:spTree>
    <p:extLst>
      <p:ext uri="{BB962C8B-B14F-4D97-AF65-F5344CB8AC3E}">
        <p14:creationId xmlns:p14="http://schemas.microsoft.com/office/powerpoint/2010/main" val="2776032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smtClean="0"/>
              <a:t>Rotkehlchen</a:t>
            </a:r>
            <a:r>
              <a:rPr lang="de-DE" baseline="0" dirty="0" smtClean="0"/>
              <a:t> fallen durch ihre orange-rote Kehle auf. Sie halten sich meist in Bodennähe auf und gerne im Dickicht von Hecken. Bei der Wahl ihrer Neststandorte sind Rotkehlchen sehr kreativ. Bodenlöchern, Abbruchkanten, Baumhöhlen oder Mauernischen sind Beispiele für Neststandorte. Mit ihrem kleinen Schnabel nehmen Rotkehlchen kleine Insekten und Spinnen auf. Kleine Samen und Beeren sind vor allem während der Winterzeit eine wichtige Nahrung. Rotkehlchen können das ganze Jahr über in Bayern beobachtet werden. Während die meisten Bayerischen Rotkehlchen in den Süden fliegen, kommen nordeuropäische Rotkehlchen im Winter nach Bayern.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8</a:t>
            </a:fld>
            <a:endParaRPr lang="de-DE"/>
          </a:p>
        </p:txBody>
      </p:sp>
    </p:spTree>
    <p:extLst>
      <p:ext uri="{BB962C8B-B14F-4D97-AF65-F5344CB8AC3E}">
        <p14:creationId xmlns:p14="http://schemas.microsoft.com/office/powerpoint/2010/main" val="861952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Der</a:t>
            </a:r>
            <a:r>
              <a:rPr lang="de-DE" baseline="0" dirty="0" smtClean="0"/>
              <a:t> </a:t>
            </a:r>
            <a:r>
              <a:rPr lang="de-DE" b="1" baseline="0" dirty="0" smtClean="0"/>
              <a:t>Grünfink</a:t>
            </a:r>
            <a:r>
              <a:rPr lang="de-DE" baseline="0" dirty="0" smtClean="0"/>
              <a:t> baut sein Nest zwischen Astgabeln in Bäumen und Hecken. Die </a:t>
            </a:r>
            <a:r>
              <a:rPr lang="de-DE" baseline="0" dirty="0" err="1" smtClean="0"/>
              <a:t>Altvögel</a:t>
            </a:r>
            <a:r>
              <a:rPr lang="de-DE" baseline="0" dirty="0" smtClean="0"/>
              <a:t> ernähren sich fast ausschließlich vegetarisch. Samen aller Art ,sowie Hagebutten, sind die Hauptnahrung. Seinen Jungen füttert der Grünfink nur in den ersten Tagen tierische Kost. Später bekommen sie vor allem Sämereien zu fressen. Die </a:t>
            </a:r>
            <a:r>
              <a:rPr lang="de-DE" baseline="0" dirty="0" err="1" smtClean="0"/>
              <a:t>Altvögel</a:t>
            </a:r>
            <a:r>
              <a:rPr lang="de-DE" baseline="0" dirty="0" smtClean="0"/>
              <a:t> zerkleinern die Samen zunächst mit dem Schnabel und weichen sie im Schnabel auf, bevor sie sie an die Jungen verfüttern. Auffällig ist der typische Finkenschnabel zum Aufknacken und Zerkleinern der Samen. Grünfinken sind auch im Winter in Bayern und suchen gerne Futterstellen auf. Ein naturnaher Garten mit vielen samentragenden Stauden und heimischen Sträuchern ist ein passender Lebensraum für den Grünfink.  </a:t>
            </a:r>
            <a:endParaRPr lang="de-DE" dirty="0"/>
          </a:p>
        </p:txBody>
      </p:sp>
      <p:sp>
        <p:nvSpPr>
          <p:cNvPr id="4" name="Foliennummernplatzhalter 3"/>
          <p:cNvSpPr>
            <a:spLocks noGrp="1"/>
          </p:cNvSpPr>
          <p:nvPr>
            <p:ph type="sldNum" sz="quarter" idx="10"/>
          </p:nvPr>
        </p:nvSpPr>
        <p:spPr/>
        <p:txBody>
          <a:bodyPr/>
          <a:lstStyle/>
          <a:p>
            <a:fld id="{241977F5-73E8-4CB1-90EF-CDB6A4E49686}" type="slidenum">
              <a:rPr lang="de-DE" smtClean="0"/>
              <a:pPr/>
              <a:t>9</a:t>
            </a:fld>
            <a:endParaRPr lang="de-DE"/>
          </a:p>
        </p:txBody>
      </p:sp>
    </p:spTree>
    <p:extLst>
      <p:ext uri="{BB962C8B-B14F-4D97-AF65-F5344CB8AC3E}">
        <p14:creationId xmlns:p14="http://schemas.microsoft.com/office/powerpoint/2010/main" val="1661704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ußzeilenplatzhalter 3"/>
          <p:cNvSpPr>
            <a:spLocks noGrp="1"/>
          </p:cNvSpPr>
          <p:nvPr>
            <p:ph type="ftr" sz="quarter" idx="10"/>
          </p:nvPr>
        </p:nvSpPr>
        <p:spPr/>
        <p:txBody>
          <a:bodyPr/>
          <a:lstStyle>
            <a:lvl1pPr>
              <a:defRPr/>
            </a:lvl1pPr>
          </a:lstStyle>
          <a:p>
            <a:r>
              <a:rPr lang="de-DE"/>
              <a:t>Auswertung SdG-SdW 2005-2009</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a:t>Auswertung SdG-SdW 2005-2009</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15100" y="609600"/>
            <a:ext cx="1943100" cy="54864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609600"/>
            <a:ext cx="5676900" cy="54864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a:t>Auswertung SdG-SdW 2005-2009</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5800" y="609600"/>
            <a:ext cx="7772400" cy="5486400"/>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3" name="Fußzeilenplatzhalter 2"/>
          <p:cNvSpPr>
            <a:spLocks noGrp="1"/>
          </p:cNvSpPr>
          <p:nvPr>
            <p:ph type="ftr" sz="quarter" idx="10"/>
          </p:nvPr>
        </p:nvSpPr>
        <p:spPr>
          <a:xfrm>
            <a:off x="3124200" y="6245225"/>
            <a:ext cx="2895600" cy="476250"/>
          </a:xfrm>
        </p:spPr>
        <p:txBody>
          <a:bodyPr/>
          <a:lstStyle>
            <a:lvl1pPr>
              <a:defRPr/>
            </a:lvl1pPr>
          </a:lstStyle>
          <a:p>
            <a:r>
              <a:rPr lang="de-DE"/>
              <a:t>Auswertung SdG-SdW 2005-2009</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ußzeilenplatzhalter 3"/>
          <p:cNvSpPr>
            <a:spLocks noGrp="1"/>
          </p:cNvSpPr>
          <p:nvPr>
            <p:ph type="ftr" sz="quarter" idx="10"/>
          </p:nvPr>
        </p:nvSpPr>
        <p:spPr/>
        <p:txBody>
          <a:bodyPr/>
          <a:lstStyle>
            <a:lvl1pPr>
              <a:defRPr/>
            </a:lvl1pPr>
          </a:lstStyle>
          <a:p>
            <a:r>
              <a:rPr lang="de-DE"/>
              <a:t>Auswertung SdG-SdW 2005-2009</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Fußzeilenplatzhalter 3"/>
          <p:cNvSpPr>
            <a:spLocks noGrp="1"/>
          </p:cNvSpPr>
          <p:nvPr>
            <p:ph type="ftr" sz="quarter" idx="10"/>
          </p:nvPr>
        </p:nvSpPr>
        <p:spPr/>
        <p:txBody>
          <a:bodyPr/>
          <a:lstStyle>
            <a:lvl1pPr>
              <a:defRPr/>
            </a:lvl1pPr>
          </a:lstStyle>
          <a:p>
            <a:r>
              <a:rPr lang="de-DE"/>
              <a:t>Auswertung SdG-SdW 2005-2009</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685800" y="1700213"/>
            <a:ext cx="3810000" cy="439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700213"/>
            <a:ext cx="3810000" cy="43957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10"/>
          </p:nvPr>
        </p:nvSpPr>
        <p:spPr/>
        <p:txBody>
          <a:bodyPr/>
          <a:lstStyle>
            <a:lvl1pPr>
              <a:defRPr/>
            </a:lvl1pPr>
          </a:lstStyle>
          <a:p>
            <a:r>
              <a:rPr lang="de-DE"/>
              <a:t>Auswertung SdG-SdW 2005-2009</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lvl1pPr>
              <a:defRPr/>
            </a:lvl1pPr>
          </a:lstStyle>
          <a:p>
            <a:r>
              <a:rPr lang="de-DE"/>
              <a:t>Auswertung SdG-SdW 2005-2009</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ußzeilenplatzhalter 2"/>
          <p:cNvSpPr>
            <a:spLocks noGrp="1"/>
          </p:cNvSpPr>
          <p:nvPr>
            <p:ph type="ftr" sz="quarter" idx="10"/>
          </p:nvPr>
        </p:nvSpPr>
        <p:spPr/>
        <p:txBody>
          <a:bodyPr/>
          <a:lstStyle>
            <a:lvl1pPr>
              <a:defRPr/>
            </a:lvl1pPr>
          </a:lstStyle>
          <a:p>
            <a:r>
              <a:rPr lang="de-DE"/>
              <a:t>Auswertung SdG-SdW 2005-2009</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Auswertung SdG-SdW 2005-2009</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de-DE"/>
              <a:t>Auswertung SdG-SdW 2005-2009</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Fußzeilenplatzhalter 4"/>
          <p:cNvSpPr>
            <a:spLocks noGrp="1"/>
          </p:cNvSpPr>
          <p:nvPr>
            <p:ph type="ftr" sz="quarter" idx="10"/>
          </p:nvPr>
        </p:nvSpPr>
        <p:spPr/>
        <p:txBody>
          <a:bodyPr/>
          <a:lstStyle>
            <a:lvl1pPr>
              <a:defRPr/>
            </a:lvl1pPr>
          </a:lstStyle>
          <a:p>
            <a:r>
              <a:rPr lang="de-DE"/>
              <a:t>Auswertung SdG-SdW 2005-2009</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6550025" cy="8032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Hier klicken, um Master-Titelformat zu bearbeiten.</a:t>
            </a:r>
          </a:p>
        </p:txBody>
      </p:sp>
      <p:sp>
        <p:nvSpPr>
          <p:cNvPr id="15363" name="Rectangle 3"/>
          <p:cNvSpPr>
            <a:spLocks noGrp="1" noChangeArrowheads="1"/>
          </p:cNvSpPr>
          <p:nvPr>
            <p:ph type="body" idx="1"/>
          </p:nvPr>
        </p:nvSpPr>
        <p:spPr bwMode="auto">
          <a:xfrm>
            <a:off x="685800" y="1700213"/>
            <a:ext cx="7772400" cy="4395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Hier klicken, um Master-Textformat zu bearbeiten.</a:t>
            </a:r>
          </a:p>
          <a:p>
            <a:pPr lvl="1"/>
            <a:r>
              <a:rPr lang="en-US" smtClean="0"/>
              <a:t>Zweite Ebene</a:t>
            </a:r>
          </a:p>
          <a:p>
            <a:pPr lvl="2"/>
            <a:r>
              <a:rPr lang="en-US" smtClean="0"/>
              <a:t>Dritte Ebene</a:t>
            </a:r>
          </a:p>
          <a:p>
            <a:pPr lvl="3"/>
            <a:r>
              <a:rPr lang="en-US" smtClean="0"/>
              <a:t>Vierte Ebene</a:t>
            </a:r>
          </a:p>
          <a:p>
            <a:pPr lvl="4"/>
            <a:r>
              <a:rPr lang="en-US" smtClean="0"/>
              <a:t>Fünfte Ebene</a:t>
            </a:r>
          </a:p>
        </p:txBody>
      </p:sp>
      <p:pic>
        <p:nvPicPr>
          <p:cNvPr id="15364" name="Picture 4" descr="PowerPointMasterTopKempf"/>
          <p:cNvPicPr>
            <a:picLocks noChangeAspect="1" noChangeArrowheads="1"/>
          </p:cNvPicPr>
          <p:nvPr/>
        </p:nvPicPr>
        <p:blipFill>
          <a:blip r:embed="rId14" cstate="print"/>
          <a:srcRect/>
          <a:stretch>
            <a:fillRect/>
          </a:stretch>
        </p:blipFill>
        <p:spPr bwMode="auto">
          <a:xfrm>
            <a:off x="0" y="0"/>
            <a:ext cx="9144000" cy="874713"/>
          </a:xfrm>
          <a:prstGeom prst="rect">
            <a:avLst/>
          </a:prstGeom>
          <a:noFill/>
        </p:spPr>
      </p:pic>
      <p:pic>
        <p:nvPicPr>
          <p:cNvPr id="15365" name="Picture 5" descr="PowerPointMasterBottomKempf"/>
          <p:cNvPicPr>
            <a:picLocks noChangeAspect="1" noChangeArrowheads="1"/>
          </p:cNvPicPr>
          <p:nvPr/>
        </p:nvPicPr>
        <p:blipFill>
          <a:blip r:embed="rId15" cstate="print"/>
          <a:srcRect l="1416" b="18552"/>
          <a:stretch>
            <a:fillRect/>
          </a:stretch>
        </p:blipFill>
        <p:spPr bwMode="auto">
          <a:xfrm>
            <a:off x="0" y="5994400"/>
            <a:ext cx="9144000" cy="863600"/>
          </a:xfrm>
          <a:prstGeom prst="rect">
            <a:avLst/>
          </a:prstGeom>
          <a:noFill/>
        </p:spPr>
      </p:pic>
      <p:sp>
        <p:nvSpPr>
          <p:cNvPr id="15366"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de-DE"/>
              <a:t>Auswertung SdG-SdW 2005-2009</a:t>
            </a: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Lst>
  <p:transition/>
  <p:timing>
    <p:tnLst>
      <p:par>
        <p:cTn id="1" dur="indefinite" restart="never" nodeType="tmRoot"/>
      </p:par>
    </p:tnLst>
  </p:timing>
  <p:hf sldNum="0" hd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eaLnBrk="0" fontAlgn="base" hangingPunct="0">
        <a:spcBef>
          <a:spcPct val="0"/>
        </a:spcBef>
        <a:spcAft>
          <a:spcPct val="0"/>
        </a:spcAft>
        <a:defRPr sz="2800" b="1">
          <a:solidFill>
            <a:schemeClr val="tx2"/>
          </a:solidFill>
          <a:latin typeface="Arial" charset="0"/>
        </a:defRPr>
      </a:lvl6pPr>
      <a:lvl7pPr marL="914400" algn="ctr" rtl="0" eaLnBrk="0" fontAlgn="base" hangingPunct="0">
        <a:spcBef>
          <a:spcPct val="0"/>
        </a:spcBef>
        <a:spcAft>
          <a:spcPct val="0"/>
        </a:spcAft>
        <a:defRPr sz="2800" b="1">
          <a:solidFill>
            <a:schemeClr val="tx2"/>
          </a:solidFill>
          <a:latin typeface="Arial" charset="0"/>
        </a:defRPr>
      </a:lvl7pPr>
      <a:lvl8pPr marL="1371600" algn="ctr" rtl="0" eaLnBrk="0" fontAlgn="base" hangingPunct="0">
        <a:spcBef>
          <a:spcPct val="0"/>
        </a:spcBef>
        <a:spcAft>
          <a:spcPct val="0"/>
        </a:spcAft>
        <a:defRPr sz="2800" b="1">
          <a:solidFill>
            <a:schemeClr val="tx2"/>
          </a:solidFill>
          <a:latin typeface="Arial" charset="0"/>
        </a:defRPr>
      </a:lvl8pPr>
      <a:lvl9pPr marL="1828800" algn="ctr" rtl="0" eaLnBrk="0" fontAlgn="base" hangingPunct="0">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eaLnBrk="0" fontAlgn="base" hangingPunct="0">
        <a:spcBef>
          <a:spcPct val="20000"/>
        </a:spcBef>
        <a:spcAft>
          <a:spcPct val="0"/>
        </a:spcAft>
        <a:buChar char="»"/>
        <a:defRPr sz="2400">
          <a:solidFill>
            <a:schemeClr val="tx1"/>
          </a:solidFill>
          <a:latin typeface="+mn-lt"/>
        </a:defRPr>
      </a:lvl6pPr>
      <a:lvl7pPr marL="2971800" indent="-228600" algn="l" rtl="0" eaLnBrk="0" fontAlgn="base" hangingPunct="0">
        <a:spcBef>
          <a:spcPct val="20000"/>
        </a:spcBef>
        <a:spcAft>
          <a:spcPct val="0"/>
        </a:spcAft>
        <a:buChar char="»"/>
        <a:defRPr sz="2400">
          <a:solidFill>
            <a:schemeClr val="tx1"/>
          </a:solidFill>
          <a:latin typeface="+mn-lt"/>
        </a:defRPr>
      </a:lvl7pPr>
      <a:lvl8pPr marL="3429000" indent="-228600" algn="l" rtl="0" eaLnBrk="0" fontAlgn="base" hangingPunct="0">
        <a:spcBef>
          <a:spcPct val="20000"/>
        </a:spcBef>
        <a:spcAft>
          <a:spcPct val="0"/>
        </a:spcAft>
        <a:buChar char="»"/>
        <a:defRPr sz="2400">
          <a:solidFill>
            <a:schemeClr val="tx1"/>
          </a:solidFill>
          <a:latin typeface="+mn-lt"/>
        </a:defRPr>
      </a:lvl8pPr>
      <a:lvl9pPr marL="3886200" indent="-228600" algn="l" rtl="0" eaLnBrk="0" fontAlgn="base" hangingPunct="0">
        <a:spcBef>
          <a:spcPct val="20000"/>
        </a:spcBef>
        <a:spcAft>
          <a:spcPct val="0"/>
        </a:spcAft>
        <a:buChar char="»"/>
        <a:defRPr sz="2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465485"/>
            <a:ext cx="7272808" cy="803275"/>
          </a:xfrm>
        </p:spPr>
        <p:txBody>
          <a:bodyPr/>
          <a:lstStyle/>
          <a:p>
            <a:r>
              <a:rPr lang="de-DE" sz="5400" dirty="0" smtClean="0">
                <a:solidFill>
                  <a:srgbClr val="0033CC"/>
                </a:solidFill>
              </a:rPr>
              <a:t>Unsere Gartenvögel</a:t>
            </a:r>
            <a:r>
              <a:rPr lang="de-DE" dirty="0" smtClean="0">
                <a:solidFill>
                  <a:srgbClr val="0033CC"/>
                </a:solidFill>
              </a:rPr>
              <a:t/>
            </a:r>
            <a:br>
              <a:rPr lang="de-DE" dirty="0" smtClean="0">
                <a:solidFill>
                  <a:srgbClr val="0033CC"/>
                </a:solidFill>
              </a:rPr>
            </a:br>
            <a:r>
              <a:rPr lang="de-DE" dirty="0" smtClean="0">
                <a:solidFill>
                  <a:srgbClr val="0033CC"/>
                </a:solidFill>
              </a:rPr>
              <a:t/>
            </a:r>
            <a:br>
              <a:rPr lang="de-DE" dirty="0" smtClean="0">
                <a:solidFill>
                  <a:srgbClr val="0033CC"/>
                </a:solidFill>
              </a:rPr>
            </a:br>
            <a:r>
              <a:rPr lang="de-DE" dirty="0" smtClean="0">
                <a:solidFill>
                  <a:srgbClr val="0033CC"/>
                </a:solidFill>
              </a:rPr>
              <a:t>Vortrag zur „Stunde der Gartenvögel“</a:t>
            </a:r>
            <a:endParaRPr lang="de-DE" dirty="0">
              <a:solidFill>
                <a:srgbClr val="0033CC"/>
              </a:solidFill>
            </a:endParaRPr>
          </a:p>
        </p:txBody>
      </p:sp>
      <p:pic>
        <p:nvPicPr>
          <p:cNvPr id="3" name="Picture 3" descr="C:\Users\m-schirutschke\Desktop\Eröffnung Ausstellung Lindau\Vortrag Vögel\IMG_9784-503 Blaumeise - Andreas Giess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671005"/>
            <a:ext cx="3024134"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m-schirutschke\Desktop\Eröffnung Ausstellung Lindau\Vortrag Vögel\IMG_105370a - Amsel - Z. Tunk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2675940"/>
            <a:ext cx="2891623"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schirutschke\Desktop\Eröffnung Ausstellung Lindau\Vortrag Vögel\IMG_9649  Rotkehlchen - Andreas Giessler.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39123" y="2673136"/>
            <a:ext cx="2969381"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35496" y="4406915"/>
            <a:ext cx="151276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000" dirty="0" err="1">
                <a:solidFill>
                  <a:schemeClr val="bg1"/>
                </a:solidFill>
              </a:rPr>
              <a:t>Foto:Giessler</a:t>
            </a:r>
            <a:endParaRPr lang="de-DE" sz="1000" dirty="0">
              <a:solidFill>
                <a:schemeClr val="bg1"/>
              </a:solidFill>
            </a:endParaRPr>
          </a:p>
        </p:txBody>
      </p:sp>
      <p:sp>
        <p:nvSpPr>
          <p:cNvPr id="7" name="Text Box 11"/>
          <p:cNvSpPr txBox="1">
            <a:spLocks noChangeArrowheads="1"/>
          </p:cNvSpPr>
          <p:nvPr/>
        </p:nvSpPr>
        <p:spPr bwMode="auto">
          <a:xfrm>
            <a:off x="3131840" y="4406915"/>
            <a:ext cx="14398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000" dirty="0"/>
              <a:t>Foto: </a:t>
            </a:r>
            <a:r>
              <a:rPr lang="de-DE" sz="1000" dirty="0" err="1"/>
              <a:t>Tunka</a:t>
            </a:r>
            <a:endParaRPr lang="de-DE" sz="1000" dirty="0"/>
          </a:p>
        </p:txBody>
      </p:sp>
      <p:sp>
        <p:nvSpPr>
          <p:cNvPr id="8" name="Text Box 11"/>
          <p:cNvSpPr txBox="1">
            <a:spLocks noChangeArrowheads="1"/>
          </p:cNvSpPr>
          <p:nvPr/>
        </p:nvSpPr>
        <p:spPr bwMode="auto">
          <a:xfrm>
            <a:off x="6156176" y="4406915"/>
            <a:ext cx="143986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000" dirty="0">
                <a:solidFill>
                  <a:schemeClr val="bg1"/>
                </a:solidFill>
              </a:rPr>
              <a:t>Foto: </a:t>
            </a:r>
            <a:r>
              <a:rPr lang="de-DE" sz="1000" dirty="0" err="1">
                <a:solidFill>
                  <a:schemeClr val="bg1"/>
                </a:solidFill>
              </a:rPr>
              <a:t>Giessler</a:t>
            </a:r>
            <a:endParaRPr lang="de-DE" sz="1000" dirty="0">
              <a:solidFill>
                <a:schemeClr val="bg1"/>
              </a:solidFill>
            </a:endParaRPr>
          </a:p>
        </p:txBody>
      </p:sp>
    </p:spTree>
    <p:extLst>
      <p:ext uri="{BB962C8B-B14F-4D97-AF65-F5344CB8AC3E}">
        <p14:creationId xmlns:p14="http://schemas.microsoft.com/office/powerpoint/2010/main" val="7532249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linds(horizontal)">
                                      <p:cBhvr>
                                        <p:cTn id="11" dur="500"/>
                                        <p:tgtEl>
                                          <p:spTgt spid="7"/>
                                        </p:tgtEl>
                                      </p:cBhvr>
                                    </p:animEffect>
                                  </p:childTnLst>
                                </p:cTn>
                              </p:par>
                            </p:childTnLst>
                          </p:cTn>
                        </p:par>
                        <p:par>
                          <p:cTn id="12" fill="hold">
                            <p:stCondLst>
                              <p:cond delay="1000"/>
                            </p:stCondLst>
                            <p:childTnLst>
                              <p:par>
                                <p:cTn id="13" presetID="3" presetClass="entr" presetSubtype="1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chirutschke\Desktop\Buchfink - M. Schirutschk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872814"/>
            <a:ext cx="7704856" cy="5136570"/>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6659563" y="5729288"/>
            <a:ext cx="28813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t>Foto: </a:t>
            </a:r>
            <a:r>
              <a:rPr lang="de-DE" sz="1400" dirty="0" smtClean="0"/>
              <a:t>Schirutschke</a:t>
            </a:r>
            <a:endParaRPr lang="de-DE" sz="1400" dirty="0"/>
          </a:p>
        </p:txBody>
      </p:sp>
      <p:sp>
        <p:nvSpPr>
          <p:cNvPr id="8" name="Titel 1"/>
          <p:cNvSpPr>
            <a:spLocks noGrp="1"/>
          </p:cNvSpPr>
          <p:nvPr>
            <p:ph type="title"/>
          </p:nvPr>
        </p:nvSpPr>
        <p:spPr>
          <a:xfrm>
            <a:off x="971600" y="44624"/>
            <a:ext cx="7272808" cy="803275"/>
          </a:xfrm>
        </p:spPr>
        <p:txBody>
          <a:bodyPr/>
          <a:lstStyle/>
          <a:p>
            <a:r>
              <a:rPr lang="de-DE" sz="5400" dirty="0" smtClean="0">
                <a:solidFill>
                  <a:srgbClr val="0033CC"/>
                </a:solidFill>
              </a:rPr>
              <a:t>Buchfink </a:t>
            </a:r>
            <a:r>
              <a:rPr lang="de-DE" sz="3600" b="0" dirty="0" smtClean="0">
                <a:solidFill>
                  <a:srgbClr val="0033CC"/>
                </a:solidFill>
              </a:rPr>
              <a:t>(Männchen)</a:t>
            </a:r>
            <a:endParaRPr lang="de-DE" sz="3600" b="0" dirty="0">
              <a:solidFill>
                <a:srgbClr val="0033CC"/>
              </a:solidFill>
            </a:endParaRPr>
          </a:p>
        </p:txBody>
      </p:sp>
    </p:spTree>
    <p:extLst>
      <p:ext uri="{BB962C8B-B14F-4D97-AF65-F5344CB8AC3E}">
        <p14:creationId xmlns:p14="http://schemas.microsoft.com/office/powerpoint/2010/main" val="2478998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schirutschke\Desktop\Neuer Ordner\buchfink weibchen - Henning Werth - LB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856963"/>
            <a:ext cx="7776864" cy="516432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827584" y="5575300"/>
            <a:ext cx="28813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solidFill>
                  <a:schemeClr val="bg1"/>
                </a:solidFill>
              </a:rPr>
              <a:t>Foto: </a:t>
            </a:r>
            <a:r>
              <a:rPr lang="de-DE" sz="1400" dirty="0" smtClean="0">
                <a:solidFill>
                  <a:schemeClr val="bg1"/>
                </a:solidFill>
              </a:rPr>
              <a:t>Werth</a:t>
            </a:r>
            <a:endParaRPr lang="de-DE" sz="1400" dirty="0">
              <a:solidFill>
                <a:schemeClr val="bg1"/>
              </a:solidFill>
            </a:endParaRPr>
          </a:p>
        </p:txBody>
      </p:sp>
      <p:sp>
        <p:nvSpPr>
          <p:cNvPr id="8" name="Titel 1"/>
          <p:cNvSpPr>
            <a:spLocks noGrp="1"/>
          </p:cNvSpPr>
          <p:nvPr>
            <p:ph type="title"/>
          </p:nvPr>
        </p:nvSpPr>
        <p:spPr>
          <a:xfrm>
            <a:off x="971600" y="44624"/>
            <a:ext cx="7272808" cy="803275"/>
          </a:xfrm>
        </p:spPr>
        <p:txBody>
          <a:bodyPr/>
          <a:lstStyle/>
          <a:p>
            <a:r>
              <a:rPr lang="de-DE" sz="5400" dirty="0" smtClean="0">
                <a:solidFill>
                  <a:srgbClr val="0033CC"/>
                </a:solidFill>
              </a:rPr>
              <a:t>Buchfink </a:t>
            </a:r>
            <a:r>
              <a:rPr lang="de-DE" sz="3600" b="0" dirty="0" smtClean="0">
                <a:solidFill>
                  <a:srgbClr val="0033CC"/>
                </a:solidFill>
              </a:rPr>
              <a:t>(Weibchen)</a:t>
            </a:r>
            <a:endParaRPr lang="de-DE" sz="3600" b="0" dirty="0">
              <a:solidFill>
                <a:srgbClr val="0033CC"/>
              </a:solidFill>
            </a:endParaRPr>
          </a:p>
        </p:txBody>
      </p:sp>
      <p:sp>
        <p:nvSpPr>
          <p:cNvPr id="9" name="Textfeld 8"/>
          <p:cNvSpPr txBox="1"/>
          <p:nvPr/>
        </p:nvSpPr>
        <p:spPr>
          <a:xfrm>
            <a:off x="3995936" y="4867612"/>
            <a:ext cx="4392488" cy="1015663"/>
          </a:xfrm>
          <a:prstGeom prst="rect">
            <a:avLst/>
          </a:prstGeom>
          <a:solidFill>
            <a:schemeClr val="bg1">
              <a:alpha val="41000"/>
            </a:schemeClr>
          </a:solidFill>
        </p:spPr>
        <p:txBody>
          <a:bodyPr wrap="square" rtlCol="0">
            <a:spAutoFit/>
          </a:bodyPr>
          <a:lstStyle/>
          <a:p>
            <a:r>
              <a:rPr lang="de-DE" sz="2000" b="1" dirty="0" smtClean="0">
                <a:solidFill>
                  <a:srgbClr val="0033CC"/>
                </a:solidFill>
              </a:rPr>
              <a:t>Nest: </a:t>
            </a:r>
            <a:r>
              <a:rPr lang="de-DE" sz="2000" dirty="0" smtClean="0">
                <a:solidFill>
                  <a:srgbClr val="0033CC"/>
                </a:solidFill>
              </a:rPr>
              <a:t>in Astgabeln</a:t>
            </a:r>
          </a:p>
          <a:p>
            <a:r>
              <a:rPr lang="de-DE" sz="2000" b="1" dirty="0" smtClean="0">
                <a:solidFill>
                  <a:srgbClr val="0033CC"/>
                </a:solidFill>
              </a:rPr>
              <a:t>Nahrung: </a:t>
            </a:r>
            <a:r>
              <a:rPr lang="de-DE" sz="2000" dirty="0" smtClean="0">
                <a:solidFill>
                  <a:srgbClr val="0033CC"/>
                </a:solidFill>
              </a:rPr>
              <a:t>Insekten, Samen</a:t>
            </a:r>
          </a:p>
          <a:p>
            <a:r>
              <a:rPr lang="de-DE" sz="2000" b="1" dirty="0" smtClean="0">
                <a:solidFill>
                  <a:srgbClr val="0033CC"/>
                </a:solidFill>
              </a:rPr>
              <a:t>Im Winter in Bayern</a:t>
            </a:r>
          </a:p>
        </p:txBody>
      </p:sp>
    </p:spTree>
    <p:extLst>
      <p:ext uri="{BB962C8B-B14F-4D97-AF65-F5344CB8AC3E}">
        <p14:creationId xmlns:p14="http://schemas.microsoft.com/office/powerpoint/2010/main" val="4197285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m-schirutschke\Desktop\Eröffnung Ausstellung Lindau\Vortrag Vögel\Hausrotschwanz 2007_1007 2  - Dr. A. Preste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884238"/>
            <a:ext cx="7704137"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6948488" y="5713413"/>
            <a:ext cx="14398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solidFill>
                  <a:schemeClr val="bg1"/>
                </a:solidFill>
              </a:rPr>
              <a:t>Foto: </a:t>
            </a:r>
            <a:r>
              <a:rPr lang="de-DE" sz="1400" dirty="0" err="1">
                <a:solidFill>
                  <a:schemeClr val="bg1"/>
                </a:solidFill>
              </a:rPr>
              <a:t>Prestele</a:t>
            </a:r>
            <a:endParaRPr lang="de-DE" sz="1400" dirty="0">
              <a:solidFill>
                <a:schemeClr val="bg1"/>
              </a:solidFill>
            </a:endParaRPr>
          </a:p>
        </p:txBody>
      </p:sp>
      <p:sp>
        <p:nvSpPr>
          <p:cNvPr id="8" name="Titel 1"/>
          <p:cNvSpPr>
            <a:spLocks noGrp="1"/>
          </p:cNvSpPr>
          <p:nvPr>
            <p:ph type="title"/>
          </p:nvPr>
        </p:nvSpPr>
        <p:spPr>
          <a:xfrm>
            <a:off x="323528" y="116632"/>
            <a:ext cx="8568952" cy="803275"/>
          </a:xfrm>
        </p:spPr>
        <p:txBody>
          <a:bodyPr/>
          <a:lstStyle/>
          <a:p>
            <a:r>
              <a:rPr lang="de-DE" sz="5400" dirty="0" smtClean="0">
                <a:solidFill>
                  <a:srgbClr val="0033CC"/>
                </a:solidFill>
              </a:rPr>
              <a:t>Hausrotschwanz</a:t>
            </a:r>
            <a:r>
              <a:rPr lang="de-DE" sz="3600" b="0" dirty="0" smtClean="0">
                <a:solidFill>
                  <a:srgbClr val="0033CC"/>
                </a:solidFill>
              </a:rPr>
              <a:t> (Männchen)</a:t>
            </a:r>
            <a:endParaRPr lang="de-DE" sz="5400" dirty="0">
              <a:solidFill>
                <a:srgbClr val="0033CC"/>
              </a:solidFill>
            </a:endParaRPr>
          </a:p>
        </p:txBody>
      </p:sp>
    </p:spTree>
    <p:extLst>
      <p:ext uri="{BB962C8B-B14F-4D97-AF65-F5344CB8AC3E}">
        <p14:creationId xmlns:p14="http://schemas.microsoft.com/office/powerpoint/2010/main" val="34510603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schirutschke\Desktop\Neuer Ordner\Hausrotschwanzweibchen - Markus Gläßel - Neubrun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836712"/>
            <a:ext cx="7272808" cy="51429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6948488" y="5713413"/>
            <a:ext cx="14398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solidFill>
                  <a:schemeClr val="bg1"/>
                </a:solidFill>
              </a:rPr>
              <a:t>Foto: </a:t>
            </a:r>
            <a:r>
              <a:rPr lang="de-DE" sz="1400" dirty="0" err="1" smtClean="0">
                <a:solidFill>
                  <a:schemeClr val="bg1"/>
                </a:solidFill>
              </a:rPr>
              <a:t>Gäßel</a:t>
            </a:r>
            <a:endParaRPr lang="de-DE" sz="1400" dirty="0">
              <a:solidFill>
                <a:schemeClr val="bg1"/>
              </a:solidFill>
            </a:endParaRPr>
          </a:p>
        </p:txBody>
      </p:sp>
      <p:sp>
        <p:nvSpPr>
          <p:cNvPr id="9" name="Textfeld 8"/>
          <p:cNvSpPr txBox="1"/>
          <p:nvPr/>
        </p:nvSpPr>
        <p:spPr>
          <a:xfrm>
            <a:off x="971600" y="4581128"/>
            <a:ext cx="4392488" cy="1323439"/>
          </a:xfrm>
          <a:prstGeom prst="rect">
            <a:avLst/>
          </a:prstGeom>
          <a:solidFill>
            <a:schemeClr val="bg1">
              <a:alpha val="41000"/>
            </a:schemeClr>
          </a:solidFill>
        </p:spPr>
        <p:txBody>
          <a:bodyPr wrap="square" rtlCol="0">
            <a:spAutoFit/>
          </a:bodyPr>
          <a:lstStyle/>
          <a:p>
            <a:r>
              <a:rPr lang="de-DE" sz="2000" b="1" dirty="0" smtClean="0">
                <a:solidFill>
                  <a:srgbClr val="0033CC"/>
                </a:solidFill>
              </a:rPr>
              <a:t>Nest: </a:t>
            </a:r>
            <a:r>
              <a:rPr lang="de-DE" sz="2000" dirty="0" smtClean="0">
                <a:solidFill>
                  <a:srgbClr val="0033CC"/>
                </a:solidFill>
              </a:rPr>
              <a:t>in Nischen, z. B. Dachbalken (Halbhöhlenbrüter)</a:t>
            </a:r>
          </a:p>
          <a:p>
            <a:r>
              <a:rPr lang="de-DE" sz="2000" b="1" dirty="0" smtClean="0">
                <a:solidFill>
                  <a:srgbClr val="0033CC"/>
                </a:solidFill>
              </a:rPr>
              <a:t>Nahrung: </a:t>
            </a:r>
            <a:r>
              <a:rPr lang="de-DE" sz="2000" dirty="0" smtClean="0">
                <a:solidFill>
                  <a:srgbClr val="0033CC"/>
                </a:solidFill>
              </a:rPr>
              <a:t>Insekten, Samen, Beeren</a:t>
            </a:r>
          </a:p>
          <a:p>
            <a:r>
              <a:rPr lang="de-DE" sz="2000" b="1" dirty="0" smtClean="0">
                <a:solidFill>
                  <a:srgbClr val="0033CC"/>
                </a:solidFill>
              </a:rPr>
              <a:t>Zugvogel</a:t>
            </a:r>
          </a:p>
        </p:txBody>
      </p:sp>
      <p:sp>
        <p:nvSpPr>
          <p:cNvPr id="10" name="Titel 1"/>
          <p:cNvSpPr>
            <a:spLocks noGrp="1"/>
          </p:cNvSpPr>
          <p:nvPr>
            <p:ph type="title"/>
          </p:nvPr>
        </p:nvSpPr>
        <p:spPr>
          <a:xfrm>
            <a:off x="323528" y="44624"/>
            <a:ext cx="8568952" cy="803275"/>
          </a:xfrm>
        </p:spPr>
        <p:txBody>
          <a:bodyPr/>
          <a:lstStyle/>
          <a:p>
            <a:r>
              <a:rPr lang="de-DE" sz="5400" dirty="0" smtClean="0">
                <a:solidFill>
                  <a:srgbClr val="0033CC"/>
                </a:solidFill>
              </a:rPr>
              <a:t>Hausrotschwanz</a:t>
            </a:r>
            <a:r>
              <a:rPr lang="de-DE" sz="3600" b="0" dirty="0" smtClean="0">
                <a:solidFill>
                  <a:srgbClr val="0033CC"/>
                </a:solidFill>
              </a:rPr>
              <a:t> (Weibchen)</a:t>
            </a:r>
            <a:endParaRPr lang="de-DE" sz="5400" dirty="0">
              <a:solidFill>
                <a:srgbClr val="0033CC"/>
              </a:solidFill>
            </a:endParaRPr>
          </a:p>
        </p:txBody>
      </p:sp>
    </p:spTree>
    <p:extLst>
      <p:ext uri="{BB962C8B-B14F-4D97-AF65-F5344CB8AC3E}">
        <p14:creationId xmlns:p14="http://schemas.microsoft.com/office/powerpoint/2010/main" val="25662625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OBEN 1p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626" y="836712"/>
            <a:ext cx="7739187" cy="518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7451725" y="5713413"/>
            <a:ext cx="1441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solidFill>
                  <a:schemeClr val="bg1"/>
                </a:solidFill>
              </a:rPr>
              <a:t>Foto: </a:t>
            </a:r>
            <a:r>
              <a:rPr lang="de-DE" sz="1400" dirty="0" err="1">
                <a:solidFill>
                  <a:schemeClr val="bg1"/>
                </a:solidFill>
              </a:rPr>
              <a:t>Tunka</a:t>
            </a:r>
            <a:endParaRPr lang="de-DE" sz="1400" dirty="0">
              <a:solidFill>
                <a:schemeClr val="bg1"/>
              </a:solidFill>
            </a:endParaRPr>
          </a:p>
        </p:txBody>
      </p:sp>
      <p:sp>
        <p:nvSpPr>
          <p:cNvPr id="8" name="Titel 1"/>
          <p:cNvSpPr>
            <a:spLocks noGrp="1"/>
          </p:cNvSpPr>
          <p:nvPr>
            <p:ph type="title"/>
          </p:nvPr>
        </p:nvSpPr>
        <p:spPr>
          <a:xfrm>
            <a:off x="971600" y="44624"/>
            <a:ext cx="7272808" cy="803275"/>
          </a:xfrm>
        </p:spPr>
        <p:txBody>
          <a:bodyPr/>
          <a:lstStyle/>
          <a:p>
            <a:r>
              <a:rPr lang="de-DE" sz="5400" dirty="0" smtClean="0">
                <a:solidFill>
                  <a:srgbClr val="0033CC"/>
                </a:solidFill>
              </a:rPr>
              <a:t>Haussperling </a:t>
            </a:r>
            <a:r>
              <a:rPr lang="de-DE" sz="3600" b="0" dirty="0" smtClean="0">
                <a:solidFill>
                  <a:srgbClr val="0033CC"/>
                </a:solidFill>
              </a:rPr>
              <a:t>(Männchen)</a:t>
            </a:r>
            <a:endParaRPr lang="de-DE" sz="3600" b="0" dirty="0">
              <a:solidFill>
                <a:srgbClr val="0033CC"/>
              </a:solidFill>
            </a:endParaRPr>
          </a:p>
        </p:txBody>
      </p:sp>
    </p:spTree>
    <p:extLst>
      <p:ext uri="{BB962C8B-B14F-4D97-AF65-F5344CB8AC3E}">
        <p14:creationId xmlns:p14="http://schemas.microsoft.com/office/powerpoint/2010/main" val="9587990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schirutschke\Desktop\Neuer Ordner\Haussperling 1 weibl. - Nadine Wolf - LBV fre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882897"/>
            <a:ext cx="6912768" cy="513849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6516216" y="5648856"/>
            <a:ext cx="1441450"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solidFill>
                  <a:schemeClr val="bg1"/>
                </a:solidFill>
              </a:rPr>
              <a:t>Foto: </a:t>
            </a:r>
            <a:r>
              <a:rPr lang="de-DE" sz="1400" dirty="0" smtClean="0">
                <a:solidFill>
                  <a:schemeClr val="bg1"/>
                </a:solidFill>
              </a:rPr>
              <a:t>Wolf</a:t>
            </a:r>
            <a:endParaRPr lang="de-DE" sz="1400" dirty="0">
              <a:solidFill>
                <a:schemeClr val="bg1"/>
              </a:solidFill>
            </a:endParaRPr>
          </a:p>
        </p:txBody>
      </p:sp>
      <p:sp>
        <p:nvSpPr>
          <p:cNvPr id="8" name="Titel 1"/>
          <p:cNvSpPr>
            <a:spLocks noGrp="1"/>
          </p:cNvSpPr>
          <p:nvPr>
            <p:ph type="title"/>
          </p:nvPr>
        </p:nvSpPr>
        <p:spPr>
          <a:xfrm>
            <a:off x="971600" y="116632"/>
            <a:ext cx="7272808" cy="803275"/>
          </a:xfrm>
        </p:spPr>
        <p:txBody>
          <a:bodyPr/>
          <a:lstStyle/>
          <a:p>
            <a:r>
              <a:rPr lang="de-DE" sz="5400" dirty="0" smtClean="0">
                <a:solidFill>
                  <a:srgbClr val="0033CC"/>
                </a:solidFill>
              </a:rPr>
              <a:t>Haussperling</a:t>
            </a:r>
            <a:r>
              <a:rPr lang="de-DE" sz="3600" dirty="0" smtClean="0">
                <a:solidFill>
                  <a:srgbClr val="0033CC"/>
                </a:solidFill>
              </a:rPr>
              <a:t> (Weibchen)</a:t>
            </a:r>
            <a:endParaRPr lang="de-DE" sz="5400" dirty="0">
              <a:solidFill>
                <a:srgbClr val="0033CC"/>
              </a:solidFill>
            </a:endParaRPr>
          </a:p>
        </p:txBody>
      </p:sp>
      <p:sp>
        <p:nvSpPr>
          <p:cNvPr id="9" name="Textfeld 8"/>
          <p:cNvSpPr txBox="1"/>
          <p:nvPr/>
        </p:nvSpPr>
        <p:spPr>
          <a:xfrm>
            <a:off x="1187624" y="4941168"/>
            <a:ext cx="4392488" cy="1015663"/>
          </a:xfrm>
          <a:prstGeom prst="rect">
            <a:avLst/>
          </a:prstGeom>
          <a:solidFill>
            <a:schemeClr val="bg1">
              <a:alpha val="41000"/>
            </a:schemeClr>
          </a:solidFill>
        </p:spPr>
        <p:txBody>
          <a:bodyPr wrap="square" rtlCol="0">
            <a:spAutoFit/>
          </a:bodyPr>
          <a:lstStyle/>
          <a:p>
            <a:r>
              <a:rPr lang="de-DE" sz="2000" b="1" dirty="0" smtClean="0">
                <a:solidFill>
                  <a:srgbClr val="0033CC"/>
                </a:solidFill>
              </a:rPr>
              <a:t>Nest: </a:t>
            </a:r>
            <a:r>
              <a:rPr lang="de-DE" sz="2000" dirty="0" smtClean="0">
                <a:solidFill>
                  <a:srgbClr val="0033CC"/>
                </a:solidFill>
              </a:rPr>
              <a:t>in Höhlen und auf Nischen </a:t>
            </a:r>
            <a:r>
              <a:rPr lang="de-DE" sz="2000" b="1" dirty="0" smtClean="0">
                <a:solidFill>
                  <a:srgbClr val="0033CC"/>
                </a:solidFill>
              </a:rPr>
              <a:t>Nahrung: </a:t>
            </a:r>
            <a:r>
              <a:rPr lang="de-DE" sz="2000" dirty="0" smtClean="0">
                <a:solidFill>
                  <a:srgbClr val="0033CC"/>
                </a:solidFill>
              </a:rPr>
              <a:t>Samen, Abfälle</a:t>
            </a:r>
          </a:p>
          <a:p>
            <a:r>
              <a:rPr lang="de-DE" sz="2000" b="1" dirty="0" smtClean="0">
                <a:solidFill>
                  <a:srgbClr val="0033CC"/>
                </a:solidFill>
              </a:rPr>
              <a:t>Im Winter in Bayern</a:t>
            </a:r>
          </a:p>
        </p:txBody>
      </p:sp>
    </p:spTree>
    <p:extLst>
      <p:ext uri="{BB962C8B-B14F-4D97-AF65-F5344CB8AC3E}">
        <p14:creationId xmlns:p14="http://schemas.microsoft.com/office/powerpoint/2010/main" val="15905666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m-schirutschke\Monika\Glücksspirale\Schwalben Monika\Schwalbenzählung\Fotos Mauersegler\OBEN IMG_44608a Apus apus - Mauersegler - Z. Tun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870619"/>
            <a:ext cx="6768751" cy="5150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6804025" y="5713413"/>
            <a:ext cx="1970088"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t>Foto: </a:t>
            </a:r>
            <a:r>
              <a:rPr lang="de-DE" sz="1400" dirty="0" err="1" smtClean="0"/>
              <a:t>Tunka</a:t>
            </a:r>
            <a:endParaRPr lang="de-DE" sz="1400" dirty="0"/>
          </a:p>
        </p:txBody>
      </p:sp>
      <p:sp>
        <p:nvSpPr>
          <p:cNvPr id="8" name="Titel 1"/>
          <p:cNvSpPr>
            <a:spLocks noGrp="1"/>
          </p:cNvSpPr>
          <p:nvPr>
            <p:ph type="title"/>
          </p:nvPr>
        </p:nvSpPr>
        <p:spPr>
          <a:xfrm>
            <a:off x="971600" y="116632"/>
            <a:ext cx="7272808" cy="803275"/>
          </a:xfrm>
        </p:spPr>
        <p:txBody>
          <a:bodyPr/>
          <a:lstStyle/>
          <a:p>
            <a:r>
              <a:rPr lang="de-DE" sz="5400" dirty="0" smtClean="0">
                <a:solidFill>
                  <a:srgbClr val="0033CC"/>
                </a:solidFill>
              </a:rPr>
              <a:t>Mauersegler</a:t>
            </a:r>
            <a:endParaRPr lang="de-DE" sz="5400" dirty="0">
              <a:solidFill>
                <a:srgbClr val="0033CC"/>
              </a:solidFill>
            </a:endParaRPr>
          </a:p>
        </p:txBody>
      </p:sp>
      <p:sp>
        <p:nvSpPr>
          <p:cNvPr id="9" name="Textfeld 8"/>
          <p:cNvSpPr txBox="1"/>
          <p:nvPr/>
        </p:nvSpPr>
        <p:spPr>
          <a:xfrm>
            <a:off x="1259632" y="4941168"/>
            <a:ext cx="4968552" cy="1015663"/>
          </a:xfrm>
          <a:prstGeom prst="rect">
            <a:avLst/>
          </a:prstGeom>
          <a:solidFill>
            <a:schemeClr val="bg1">
              <a:alpha val="41000"/>
            </a:schemeClr>
          </a:solidFill>
        </p:spPr>
        <p:txBody>
          <a:bodyPr wrap="square" rtlCol="0">
            <a:spAutoFit/>
          </a:bodyPr>
          <a:lstStyle/>
          <a:p>
            <a:r>
              <a:rPr lang="de-DE" sz="2000" b="1" dirty="0" smtClean="0">
                <a:solidFill>
                  <a:srgbClr val="0033CC"/>
                </a:solidFill>
              </a:rPr>
              <a:t>Nest: </a:t>
            </a:r>
            <a:r>
              <a:rPr lang="de-DE" sz="2000" dirty="0" smtClean="0">
                <a:solidFill>
                  <a:srgbClr val="0033CC"/>
                </a:solidFill>
              </a:rPr>
              <a:t>sehr einfaches Nest in Mauerritzen</a:t>
            </a:r>
          </a:p>
          <a:p>
            <a:r>
              <a:rPr lang="de-DE" sz="2000" b="1" dirty="0" smtClean="0">
                <a:solidFill>
                  <a:srgbClr val="0033CC"/>
                </a:solidFill>
              </a:rPr>
              <a:t>Nahrung: </a:t>
            </a:r>
            <a:r>
              <a:rPr lang="de-DE" sz="2000" dirty="0" smtClean="0">
                <a:solidFill>
                  <a:srgbClr val="0033CC"/>
                </a:solidFill>
              </a:rPr>
              <a:t>kleine Fluginsekten</a:t>
            </a:r>
          </a:p>
          <a:p>
            <a:r>
              <a:rPr lang="de-DE" sz="2000" b="1" dirty="0" smtClean="0">
                <a:solidFill>
                  <a:srgbClr val="0033CC"/>
                </a:solidFill>
              </a:rPr>
              <a:t>Zugvogel</a:t>
            </a:r>
          </a:p>
        </p:txBody>
      </p:sp>
    </p:spTree>
    <p:extLst>
      <p:ext uri="{BB962C8B-B14F-4D97-AF65-F5344CB8AC3E}">
        <p14:creationId xmlns:p14="http://schemas.microsoft.com/office/powerpoint/2010/main" val="3431567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SEITE Lesbos_April_09_Mehlschwalbe_6888_Mo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885825"/>
            <a:ext cx="7620000"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6942138" y="5713413"/>
            <a:ext cx="14398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solidFill>
                  <a:schemeClr val="bg1"/>
                </a:solidFill>
              </a:rPr>
              <a:t>Foto: </a:t>
            </a:r>
            <a:r>
              <a:rPr lang="de-DE" sz="1400" dirty="0" err="1">
                <a:solidFill>
                  <a:schemeClr val="bg1"/>
                </a:solidFill>
              </a:rPr>
              <a:t>Moning</a:t>
            </a:r>
            <a:endParaRPr lang="de-DE" sz="1400" dirty="0">
              <a:solidFill>
                <a:schemeClr val="bg1"/>
              </a:solidFill>
            </a:endParaRPr>
          </a:p>
        </p:txBody>
      </p:sp>
      <p:sp>
        <p:nvSpPr>
          <p:cNvPr id="8" name="Titel 1"/>
          <p:cNvSpPr>
            <a:spLocks noGrp="1"/>
          </p:cNvSpPr>
          <p:nvPr>
            <p:ph type="title"/>
          </p:nvPr>
        </p:nvSpPr>
        <p:spPr>
          <a:xfrm>
            <a:off x="971600" y="116632"/>
            <a:ext cx="7272808" cy="803275"/>
          </a:xfrm>
        </p:spPr>
        <p:txBody>
          <a:bodyPr/>
          <a:lstStyle/>
          <a:p>
            <a:r>
              <a:rPr lang="de-DE" sz="5400" dirty="0" smtClean="0">
                <a:solidFill>
                  <a:srgbClr val="0033CC"/>
                </a:solidFill>
              </a:rPr>
              <a:t>Mehlschwalbe</a:t>
            </a:r>
            <a:endParaRPr lang="de-DE" sz="5400" dirty="0">
              <a:solidFill>
                <a:srgbClr val="0033CC"/>
              </a:solidFill>
            </a:endParaRPr>
          </a:p>
        </p:txBody>
      </p:sp>
    </p:spTree>
    <p:extLst>
      <p:ext uri="{BB962C8B-B14F-4D97-AF65-F5344CB8AC3E}">
        <p14:creationId xmlns:p14="http://schemas.microsoft.com/office/powerpoint/2010/main" val="3272338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chirutschke\Desktop\Neuer Ordner\_MG_1444 Mehlschwalben - Anita Hatlapa - LB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873439"/>
            <a:ext cx="7698432" cy="5132288"/>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6942138" y="5713413"/>
            <a:ext cx="14398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t>Foto</a:t>
            </a:r>
            <a:r>
              <a:rPr lang="de-DE" sz="1400" dirty="0" smtClean="0"/>
              <a:t>: </a:t>
            </a:r>
            <a:r>
              <a:rPr lang="de-DE" sz="1400" dirty="0" err="1" smtClean="0"/>
              <a:t>Hatlapa</a:t>
            </a:r>
            <a:endParaRPr lang="de-DE" sz="1400" dirty="0"/>
          </a:p>
        </p:txBody>
      </p:sp>
      <p:sp>
        <p:nvSpPr>
          <p:cNvPr id="8" name="Titel 1"/>
          <p:cNvSpPr>
            <a:spLocks noGrp="1"/>
          </p:cNvSpPr>
          <p:nvPr>
            <p:ph type="title"/>
          </p:nvPr>
        </p:nvSpPr>
        <p:spPr>
          <a:xfrm>
            <a:off x="971600" y="116632"/>
            <a:ext cx="7272808" cy="803275"/>
          </a:xfrm>
        </p:spPr>
        <p:txBody>
          <a:bodyPr/>
          <a:lstStyle/>
          <a:p>
            <a:r>
              <a:rPr lang="de-DE" sz="5400" dirty="0" smtClean="0">
                <a:solidFill>
                  <a:srgbClr val="0033CC"/>
                </a:solidFill>
              </a:rPr>
              <a:t>Mehlschwalbennest</a:t>
            </a:r>
            <a:endParaRPr lang="de-DE" sz="5400" dirty="0">
              <a:solidFill>
                <a:srgbClr val="0033CC"/>
              </a:solidFill>
            </a:endParaRPr>
          </a:p>
        </p:txBody>
      </p:sp>
      <p:sp>
        <p:nvSpPr>
          <p:cNvPr id="9" name="Textfeld 8"/>
          <p:cNvSpPr txBox="1"/>
          <p:nvPr/>
        </p:nvSpPr>
        <p:spPr>
          <a:xfrm>
            <a:off x="827584" y="4797152"/>
            <a:ext cx="4392488" cy="1015663"/>
          </a:xfrm>
          <a:prstGeom prst="rect">
            <a:avLst/>
          </a:prstGeom>
          <a:solidFill>
            <a:schemeClr val="bg1">
              <a:alpha val="41000"/>
            </a:schemeClr>
          </a:solidFill>
        </p:spPr>
        <p:txBody>
          <a:bodyPr wrap="square" rtlCol="0">
            <a:spAutoFit/>
          </a:bodyPr>
          <a:lstStyle/>
          <a:p>
            <a:r>
              <a:rPr lang="de-DE" sz="2000" b="1" dirty="0" smtClean="0">
                <a:solidFill>
                  <a:srgbClr val="0033CC"/>
                </a:solidFill>
              </a:rPr>
              <a:t>Nest: </a:t>
            </a:r>
            <a:r>
              <a:rPr lang="de-DE" sz="2000" dirty="0" smtClean="0">
                <a:solidFill>
                  <a:srgbClr val="0033CC"/>
                </a:solidFill>
              </a:rPr>
              <a:t>aus Lehm, an Hauswänden</a:t>
            </a:r>
          </a:p>
          <a:p>
            <a:r>
              <a:rPr lang="de-DE" sz="2000" b="1" dirty="0" smtClean="0">
                <a:solidFill>
                  <a:srgbClr val="0033CC"/>
                </a:solidFill>
              </a:rPr>
              <a:t>Nahrung: </a:t>
            </a:r>
            <a:r>
              <a:rPr lang="de-DE" sz="2000" dirty="0" smtClean="0">
                <a:solidFill>
                  <a:srgbClr val="0033CC"/>
                </a:solidFill>
              </a:rPr>
              <a:t>kleine Fluginsekten</a:t>
            </a:r>
          </a:p>
          <a:p>
            <a:r>
              <a:rPr lang="de-DE" sz="2000" b="1" dirty="0" smtClean="0">
                <a:solidFill>
                  <a:srgbClr val="0033CC"/>
                </a:solidFill>
              </a:rPr>
              <a:t>Zugvogel</a:t>
            </a:r>
          </a:p>
        </p:txBody>
      </p:sp>
    </p:spTree>
    <p:extLst>
      <p:ext uri="{BB962C8B-B14F-4D97-AF65-F5344CB8AC3E}">
        <p14:creationId xmlns:p14="http://schemas.microsoft.com/office/powerpoint/2010/main" val="5297456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1600" y="116632"/>
            <a:ext cx="7272808" cy="803275"/>
          </a:xfrm>
        </p:spPr>
        <p:txBody>
          <a:bodyPr/>
          <a:lstStyle/>
          <a:p>
            <a:r>
              <a:rPr lang="de-DE" sz="5400" dirty="0" smtClean="0">
                <a:solidFill>
                  <a:srgbClr val="0033CC"/>
                </a:solidFill>
              </a:rPr>
              <a:t>Star</a:t>
            </a:r>
            <a:endParaRPr lang="de-DE" sz="5400" dirty="0">
              <a:solidFill>
                <a:srgbClr val="0033CC"/>
              </a:solidFill>
            </a:endParaRPr>
          </a:p>
        </p:txBody>
      </p:sp>
      <p:pic>
        <p:nvPicPr>
          <p:cNvPr id="5" name="Picture 3" descr="C:\Users\m-schirutschke\Desktop\Eröffnung Ausstellung Lindau\Vortrag Vögel\01   Star - Werner Borok.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830" y="890588"/>
            <a:ext cx="684053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6659563" y="5729288"/>
            <a:ext cx="28813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solidFill>
                  <a:schemeClr val="bg1"/>
                </a:solidFill>
              </a:rPr>
              <a:t>Foto: </a:t>
            </a:r>
            <a:r>
              <a:rPr lang="de-DE" sz="1400" dirty="0" err="1">
                <a:solidFill>
                  <a:schemeClr val="bg1"/>
                </a:solidFill>
              </a:rPr>
              <a:t>Borok</a:t>
            </a:r>
            <a:endParaRPr lang="de-DE" sz="1400" dirty="0">
              <a:solidFill>
                <a:schemeClr val="bg1"/>
              </a:solidFill>
            </a:endParaRPr>
          </a:p>
        </p:txBody>
      </p:sp>
      <p:sp>
        <p:nvSpPr>
          <p:cNvPr id="7" name="Textfeld 6"/>
          <p:cNvSpPr txBox="1"/>
          <p:nvPr/>
        </p:nvSpPr>
        <p:spPr>
          <a:xfrm>
            <a:off x="1115616" y="4941168"/>
            <a:ext cx="4392488" cy="1015663"/>
          </a:xfrm>
          <a:prstGeom prst="rect">
            <a:avLst/>
          </a:prstGeom>
          <a:solidFill>
            <a:schemeClr val="bg1">
              <a:alpha val="41000"/>
            </a:schemeClr>
          </a:solidFill>
        </p:spPr>
        <p:txBody>
          <a:bodyPr wrap="square" rtlCol="0">
            <a:spAutoFit/>
          </a:bodyPr>
          <a:lstStyle/>
          <a:p>
            <a:r>
              <a:rPr lang="de-DE" sz="2000" b="1" dirty="0" smtClean="0">
                <a:solidFill>
                  <a:srgbClr val="0033CC"/>
                </a:solidFill>
              </a:rPr>
              <a:t>Nest: </a:t>
            </a:r>
            <a:r>
              <a:rPr lang="de-DE" sz="2000" dirty="0" smtClean="0">
                <a:solidFill>
                  <a:srgbClr val="0033CC"/>
                </a:solidFill>
              </a:rPr>
              <a:t>in Höhlen (Höhlenbrüter)</a:t>
            </a:r>
          </a:p>
          <a:p>
            <a:r>
              <a:rPr lang="de-DE" sz="2000" b="1" dirty="0" smtClean="0">
                <a:solidFill>
                  <a:srgbClr val="0033CC"/>
                </a:solidFill>
              </a:rPr>
              <a:t>Nahrung: </a:t>
            </a:r>
            <a:r>
              <a:rPr lang="de-DE" sz="2000" dirty="0" smtClean="0">
                <a:solidFill>
                  <a:srgbClr val="0033CC"/>
                </a:solidFill>
              </a:rPr>
              <a:t>Insekten, Samen, Früchte</a:t>
            </a:r>
          </a:p>
          <a:p>
            <a:r>
              <a:rPr lang="de-DE" sz="2000" b="1" dirty="0" smtClean="0">
                <a:solidFill>
                  <a:srgbClr val="0033CC"/>
                </a:solidFill>
              </a:rPr>
              <a:t>Zugvogel</a:t>
            </a:r>
          </a:p>
        </p:txBody>
      </p:sp>
    </p:spTree>
    <p:extLst>
      <p:ext uri="{BB962C8B-B14F-4D97-AF65-F5344CB8AC3E}">
        <p14:creationId xmlns:p14="http://schemas.microsoft.com/office/powerpoint/2010/main" val="3986701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m-schirutschke\Desktop\Eröffnung Ausstellung Lindau\Vortrag Vögel\IMG_0141-531Kohlmeise  - Andreas Giess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908050"/>
            <a:ext cx="79756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6875463" y="5743575"/>
            <a:ext cx="19605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solidFill>
                  <a:srgbClr val="002060"/>
                </a:solidFill>
              </a:rPr>
              <a:t>Foto: </a:t>
            </a:r>
            <a:r>
              <a:rPr lang="de-DE" sz="1400" dirty="0" err="1">
                <a:solidFill>
                  <a:srgbClr val="002060"/>
                </a:solidFill>
              </a:rPr>
              <a:t>Giessler</a:t>
            </a:r>
            <a:endParaRPr lang="de-DE" sz="1400" dirty="0">
              <a:solidFill>
                <a:srgbClr val="002060"/>
              </a:solidFill>
            </a:endParaRPr>
          </a:p>
        </p:txBody>
      </p:sp>
      <p:sp>
        <p:nvSpPr>
          <p:cNvPr id="7" name="Titel 1"/>
          <p:cNvSpPr>
            <a:spLocks noGrp="1"/>
          </p:cNvSpPr>
          <p:nvPr>
            <p:ph type="title"/>
          </p:nvPr>
        </p:nvSpPr>
        <p:spPr>
          <a:xfrm>
            <a:off x="971600" y="116632"/>
            <a:ext cx="7272808" cy="803275"/>
          </a:xfrm>
        </p:spPr>
        <p:txBody>
          <a:bodyPr/>
          <a:lstStyle/>
          <a:p>
            <a:r>
              <a:rPr lang="de-DE" sz="5400" dirty="0" smtClean="0">
                <a:solidFill>
                  <a:srgbClr val="0033CC"/>
                </a:solidFill>
              </a:rPr>
              <a:t>Kohlmeise</a:t>
            </a:r>
            <a:endParaRPr lang="de-DE" sz="5400" dirty="0">
              <a:solidFill>
                <a:srgbClr val="0033CC"/>
              </a:solidFill>
            </a:endParaRPr>
          </a:p>
        </p:txBody>
      </p:sp>
      <p:sp>
        <p:nvSpPr>
          <p:cNvPr id="8" name="Textfeld 7"/>
          <p:cNvSpPr txBox="1"/>
          <p:nvPr/>
        </p:nvSpPr>
        <p:spPr>
          <a:xfrm>
            <a:off x="683568" y="4941168"/>
            <a:ext cx="4392488" cy="1015663"/>
          </a:xfrm>
          <a:prstGeom prst="rect">
            <a:avLst/>
          </a:prstGeom>
          <a:solidFill>
            <a:schemeClr val="bg1">
              <a:alpha val="41000"/>
            </a:schemeClr>
          </a:solidFill>
        </p:spPr>
        <p:txBody>
          <a:bodyPr wrap="square" rtlCol="0">
            <a:spAutoFit/>
          </a:bodyPr>
          <a:lstStyle/>
          <a:p>
            <a:r>
              <a:rPr lang="de-DE" sz="2000" b="1" dirty="0" smtClean="0">
                <a:solidFill>
                  <a:srgbClr val="0033CC"/>
                </a:solidFill>
              </a:rPr>
              <a:t>Nest: </a:t>
            </a:r>
            <a:r>
              <a:rPr lang="de-DE" sz="2000" dirty="0" smtClean="0">
                <a:solidFill>
                  <a:srgbClr val="0033CC"/>
                </a:solidFill>
              </a:rPr>
              <a:t>in Höhlen (Höhlenbrüter)</a:t>
            </a:r>
          </a:p>
          <a:p>
            <a:r>
              <a:rPr lang="de-DE" sz="2000" b="1" dirty="0" smtClean="0">
                <a:solidFill>
                  <a:srgbClr val="0033CC"/>
                </a:solidFill>
              </a:rPr>
              <a:t>Nahrung: </a:t>
            </a:r>
            <a:r>
              <a:rPr lang="de-DE" sz="2000" dirty="0" smtClean="0">
                <a:solidFill>
                  <a:srgbClr val="0033CC"/>
                </a:solidFill>
              </a:rPr>
              <a:t>Insekten, Samen, Beeren</a:t>
            </a:r>
          </a:p>
          <a:p>
            <a:r>
              <a:rPr lang="de-DE" sz="2000" b="1" dirty="0" smtClean="0">
                <a:solidFill>
                  <a:srgbClr val="0033CC"/>
                </a:solidFill>
              </a:rPr>
              <a:t>Im Winter in Bayern</a:t>
            </a:r>
          </a:p>
        </p:txBody>
      </p:sp>
    </p:spTree>
    <p:extLst>
      <p:ext uri="{BB962C8B-B14F-4D97-AF65-F5344CB8AC3E}">
        <p14:creationId xmlns:p14="http://schemas.microsoft.com/office/powerpoint/2010/main" val="3986701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m-schirutschke\Desktop\Eröffnung Ausstellung Lindau\Vortrag Vögel\IMG_9784-503 Blaumeise - Andreas Giess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11" y="882768"/>
            <a:ext cx="7848600" cy="513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7019925" y="5715000"/>
            <a:ext cx="288131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err="1">
                <a:solidFill>
                  <a:schemeClr val="bg1"/>
                </a:solidFill>
              </a:rPr>
              <a:t>Foto:Giessler</a:t>
            </a:r>
            <a:endParaRPr lang="de-DE" sz="1400" dirty="0">
              <a:solidFill>
                <a:schemeClr val="bg1"/>
              </a:solidFill>
            </a:endParaRPr>
          </a:p>
        </p:txBody>
      </p:sp>
      <p:sp>
        <p:nvSpPr>
          <p:cNvPr id="8" name="Titel 1"/>
          <p:cNvSpPr>
            <a:spLocks noGrp="1"/>
          </p:cNvSpPr>
          <p:nvPr>
            <p:ph type="title"/>
          </p:nvPr>
        </p:nvSpPr>
        <p:spPr>
          <a:xfrm>
            <a:off x="971600" y="116632"/>
            <a:ext cx="7272808" cy="803275"/>
          </a:xfrm>
        </p:spPr>
        <p:txBody>
          <a:bodyPr/>
          <a:lstStyle/>
          <a:p>
            <a:r>
              <a:rPr lang="de-DE" sz="5400" dirty="0" smtClean="0">
                <a:solidFill>
                  <a:srgbClr val="0033CC"/>
                </a:solidFill>
              </a:rPr>
              <a:t>Blaumeise</a:t>
            </a:r>
            <a:endParaRPr lang="de-DE" sz="5400" dirty="0">
              <a:solidFill>
                <a:srgbClr val="0033CC"/>
              </a:solidFill>
            </a:endParaRPr>
          </a:p>
        </p:txBody>
      </p:sp>
      <p:sp>
        <p:nvSpPr>
          <p:cNvPr id="9" name="Textfeld 8"/>
          <p:cNvSpPr txBox="1"/>
          <p:nvPr/>
        </p:nvSpPr>
        <p:spPr>
          <a:xfrm>
            <a:off x="683568" y="4581128"/>
            <a:ext cx="4392488" cy="1323439"/>
          </a:xfrm>
          <a:prstGeom prst="rect">
            <a:avLst/>
          </a:prstGeom>
          <a:solidFill>
            <a:schemeClr val="bg1">
              <a:alpha val="41000"/>
            </a:schemeClr>
          </a:solidFill>
        </p:spPr>
        <p:txBody>
          <a:bodyPr wrap="square" rtlCol="0">
            <a:spAutoFit/>
          </a:bodyPr>
          <a:lstStyle/>
          <a:p>
            <a:r>
              <a:rPr lang="de-DE" sz="2000" b="1" dirty="0" smtClean="0">
                <a:solidFill>
                  <a:srgbClr val="0033CC"/>
                </a:solidFill>
              </a:rPr>
              <a:t>Nest: </a:t>
            </a:r>
            <a:r>
              <a:rPr lang="de-DE" sz="2000" dirty="0" smtClean="0">
                <a:solidFill>
                  <a:srgbClr val="0033CC"/>
                </a:solidFill>
              </a:rPr>
              <a:t>in Höhlen (Höhlenbrüter)</a:t>
            </a:r>
          </a:p>
          <a:p>
            <a:r>
              <a:rPr lang="de-DE" sz="2000" b="1" dirty="0" smtClean="0">
                <a:solidFill>
                  <a:srgbClr val="0033CC"/>
                </a:solidFill>
              </a:rPr>
              <a:t>Nahrung: </a:t>
            </a:r>
            <a:r>
              <a:rPr lang="de-DE" sz="2000" dirty="0" smtClean="0">
                <a:solidFill>
                  <a:srgbClr val="0033CC"/>
                </a:solidFill>
              </a:rPr>
              <a:t>kleine Insekten, Samen, Beeren</a:t>
            </a:r>
          </a:p>
          <a:p>
            <a:r>
              <a:rPr lang="de-DE" sz="2000" b="1" dirty="0" smtClean="0">
                <a:solidFill>
                  <a:srgbClr val="0033CC"/>
                </a:solidFill>
              </a:rPr>
              <a:t>Im Winter in Bayern</a:t>
            </a:r>
          </a:p>
        </p:txBody>
      </p:sp>
    </p:spTree>
    <p:extLst>
      <p:ext uri="{BB962C8B-B14F-4D97-AF65-F5344CB8AC3E}">
        <p14:creationId xmlns:p14="http://schemas.microsoft.com/office/powerpoint/2010/main" val="3986701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m-schirutschke\Desktop\Eröffnung Ausstellung Lindau\Vortrag Vögel\Elster - Markus Gläßel - 97209 Veitshöchhei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854645"/>
            <a:ext cx="7344866" cy="516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7019925" y="5743575"/>
            <a:ext cx="14398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solidFill>
                  <a:srgbClr val="002060"/>
                </a:solidFill>
              </a:rPr>
              <a:t>Foto: </a:t>
            </a:r>
            <a:r>
              <a:rPr lang="de-DE" sz="1400" dirty="0" err="1">
                <a:solidFill>
                  <a:srgbClr val="002060"/>
                </a:solidFill>
              </a:rPr>
              <a:t>Gläßel</a:t>
            </a:r>
            <a:endParaRPr lang="de-DE" sz="1400" dirty="0">
              <a:solidFill>
                <a:srgbClr val="002060"/>
              </a:solidFill>
            </a:endParaRPr>
          </a:p>
        </p:txBody>
      </p:sp>
      <p:sp>
        <p:nvSpPr>
          <p:cNvPr id="8" name="Titel 1"/>
          <p:cNvSpPr>
            <a:spLocks noGrp="1"/>
          </p:cNvSpPr>
          <p:nvPr>
            <p:ph type="title"/>
          </p:nvPr>
        </p:nvSpPr>
        <p:spPr>
          <a:xfrm>
            <a:off x="971600" y="116632"/>
            <a:ext cx="7272808" cy="803275"/>
          </a:xfrm>
        </p:spPr>
        <p:txBody>
          <a:bodyPr/>
          <a:lstStyle/>
          <a:p>
            <a:r>
              <a:rPr lang="de-DE" sz="5400" dirty="0" smtClean="0">
                <a:solidFill>
                  <a:srgbClr val="0033CC"/>
                </a:solidFill>
              </a:rPr>
              <a:t>Elster</a:t>
            </a:r>
            <a:endParaRPr lang="de-DE" sz="5400" dirty="0">
              <a:solidFill>
                <a:srgbClr val="0033CC"/>
              </a:solidFill>
            </a:endParaRPr>
          </a:p>
        </p:txBody>
      </p:sp>
      <p:sp>
        <p:nvSpPr>
          <p:cNvPr id="9" name="Textfeld 8"/>
          <p:cNvSpPr txBox="1"/>
          <p:nvPr/>
        </p:nvSpPr>
        <p:spPr>
          <a:xfrm>
            <a:off x="5436096" y="908720"/>
            <a:ext cx="2795210" cy="2246769"/>
          </a:xfrm>
          <a:prstGeom prst="rect">
            <a:avLst/>
          </a:prstGeom>
          <a:solidFill>
            <a:schemeClr val="bg1">
              <a:alpha val="41000"/>
            </a:schemeClr>
          </a:solidFill>
        </p:spPr>
        <p:txBody>
          <a:bodyPr wrap="square" rtlCol="0">
            <a:spAutoFit/>
          </a:bodyPr>
          <a:lstStyle/>
          <a:p>
            <a:r>
              <a:rPr lang="de-DE" sz="2000" b="1" dirty="0" smtClean="0">
                <a:solidFill>
                  <a:srgbClr val="0033CC"/>
                </a:solidFill>
              </a:rPr>
              <a:t>Nest: </a:t>
            </a:r>
            <a:r>
              <a:rPr lang="de-DE" sz="2000" dirty="0" smtClean="0">
                <a:solidFill>
                  <a:srgbClr val="0033CC"/>
                </a:solidFill>
              </a:rPr>
              <a:t>aus Reisig mit </a:t>
            </a:r>
            <a:r>
              <a:rPr lang="de-DE" sz="2000" dirty="0" err="1" smtClean="0">
                <a:solidFill>
                  <a:srgbClr val="0033CC"/>
                </a:solidFill>
              </a:rPr>
              <a:t>Reisigdach</a:t>
            </a:r>
            <a:endParaRPr lang="de-DE" sz="2000" dirty="0" smtClean="0">
              <a:solidFill>
                <a:srgbClr val="0033CC"/>
              </a:solidFill>
            </a:endParaRPr>
          </a:p>
          <a:p>
            <a:r>
              <a:rPr lang="de-DE" sz="2000" b="1" dirty="0" smtClean="0">
                <a:solidFill>
                  <a:srgbClr val="0033CC"/>
                </a:solidFill>
              </a:rPr>
              <a:t>Nahrung: </a:t>
            </a:r>
            <a:r>
              <a:rPr lang="de-DE" sz="2000" dirty="0" smtClean="0">
                <a:solidFill>
                  <a:srgbClr val="0033CC"/>
                </a:solidFill>
              </a:rPr>
              <a:t>Insekten, Würmer, Abfälle, Aas, Jungvögel, Samen, Beeren</a:t>
            </a:r>
          </a:p>
          <a:p>
            <a:r>
              <a:rPr lang="de-DE" sz="2000" b="1" dirty="0" smtClean="0">
                <a:solidFill>
                  <a:srgbClr val="0033CC"/>
                </a:solidFill>
              </a:rPr>
              <a:t>Im Winter in Bayern</a:t>
            </a:r>
          </a:p>
        </p:txBody>
      </p:sp>
    </p:spTree>
    <p:extLst>
      <p:ext uri="{BB962C8B-B14F-4D97-AF65-F5344CB8AC3E}">
        <p14:creationId xmlns:p14="http://schemas.microsoft.com/office/powerpoint/2010/main" val="3986701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m-schirutschke\Desktop\Eröffnung Ausstellung Lindau\Vortrag Vögel\IMG_105370a - Amsel - Z. Tunk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2" y="836712"/>
            <a:ext cx="7571783" cy="5184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6927850" y="5713413"/>
            <a:ext cx="14398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t>Foto: </a:t>
            </a:r>
            <a:r>
              <a:rPr lang="de-DE" sz="1400" dirty="0" err="1"/>
              <a:t>Tunka</a:t>
            </a:r>
            <a:endParaRPr lang="de-DE" sz="1400" dirty="0"/>
          </a:p>
        </p:txBody>
      </p:sp>
      <p:sp>
        <p:nvSpPr>
          <p:cNvPr id="8" name="Titel 1"/>
          <p:cNvSpPr>
            <a:spLocks noGrp="1"/>
          </p:cNvSpPr>
          <p:nvPr>
            <p:ph type="title"/>
          </p:nvPr>
        </p:nvSpPr>
        <p:spPr>
          <a:xfrm>
            <a:off x="1043608" y="-27384"/>
            <a:ext cx="7272808" cy="803275"/>
          </a:xfrm>
        </p:spPr>
        <p:txBody>
          <a:bodyPr/>
          <a:lstStyle/>
          <a:p>
            <a:r>
              <a:rPr lang="de-DE" sz="5400" dirty="0" smtClean="0">
                <a:solidFill>
                  <a:srgbClr val="0033CC"/>
                </a:solidFill>
              </a:rPr>
              <a:t>Amsel </a:t>
            </a:r>
            <a:r>
              <a:rPr lang="de-DE" sz="3600" b="0" dirty="0" smtClean="0">
                <a:solidFill>
                  <a:srgbClr val="0033CC"/>
                </a:solidFill>
              </a:rPr>
              <a:t>(Männchen)</a:t>
            </a:r>
            <a:endParaRPr lang="de-DE" sz="3600" b="0" dirty="0">
              <a:solidFill>
                <a:srgbClr val="0033CC"/>
              </a:solidFill>
            </a:endParaRPr>
          </a:p>
        </p:txBody>
      </p:sp>
    </p:spTree>
    <p:extLst>
      <p:ext uri="{BB962C8B-B14F-4D97-AF65-F5344CB8AC3E}">
        <p14:creationId xmlns:p14="http://schemas.microsoft.com/office/powerpoint/2010/main" val="39867019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chirutschke\Desktop\Neuer Ordner\Amsel_MG_6755 - Marcus Bos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860715"/>
            <a:ext cx="7632849" cy="5088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11"/>
          <p:cNvSpPr txBox="1">
            <a:spLocks noChangeArrowheads="1"/>
          </p:cNvSpPr>
          <p:nvPr/>
        </p:nvSpPr>
        <p:spPr bwMode="auto">
          <a:xfrm>
            <a:off x="899592" y="5559425"/>
            <a:ext cx="14398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solidFill>
                  <a:schemeClr val="bg1"/>
                </a:solidFill>
              </a:rPr>
              <a:t>Foto: </a:t>
            </a:r>
            <a:r>
              <a:rPr lang="de-DE" sz="1400" dirty="0" smtClean="0">
                <a:solidFill>
                  <a:schemeClr val="bg1"/>
                </a:solidFill>
              </a:rPr>
              <a:t>Bosch</a:t>
            </a:r>
            <a:endParaRPr lang="de-DE" sz="1400" dirty="0">
              <a:solidFill>
                <a:schemeClr val="bg1"/>
              </a:solidFill>
            </a:endParaRPr>
          </a:p>
        </p:txBody>
      </p:sp>
      <p:sp>
        <p:nvSpPr>
          <p:cNvPr id="8" name="Titel 1"/>
          <p:cNvSpPr>
            <a:spLocks noGrp="1"/>
          </p:cNvSpPr>
          <p:nvPr>
            <p:ph type="title"/>
          </p:nvPr>
        </p:nvSpPr>
        <p:spPr>
          <a:xfrm>
            <a:off x="971600" y="116632"/>
            <a:ext cx="7272808" cy="803275"/>
          </a:xfrm>
        </p:spPr>
        <p:txBody>
          <a:bodyPr/>
          <a:lstStyle/>
          <a:p>
            <a:r>
              <a:rPr lang="de-DE" sz="5400" dirty="0" smtClean="0">
                <a:solidFill>
                  <a:srgbClr val="0033CC"/>
                </a:solidFill>
              </a:rPr>
              <a:t>Amsel </a:t>
            </a:r>
            <a:r>
              <a:rPr lang="de-DE" sz="3600" b="0" dirty="0" smtClean="0">
                <a:solidFill>
                  <a:srgbClr val="0033CC"/>
                </a:solidFill>
              </a:rPr>
              <a:t>(Weibchen)</a:t>
            </a:r>
            <a:endParaRPr lang="de-DE" sz="3600" b="0" dirty="0">
              <a:solidFill>
                <a:srgbClr val="0033CC"/>
              </a:solidFill>
            </a:endParaRPr>
          </a:p>
        </p:txBody>
      </p:sp>
      <p:sp>
        <p:nvSpPr>
          <p:cNvPr id="9" name="Textfeld 8"/>
          <p:cNvSpPr txBox="1"/>
          <p:nvPr/>
        </p:nvSpPr>
        <p:spPr>
          <a:xfrm>
            <a:off x="3975225" y="4543961"/>
            <a:ext cx="4392488" cy="1323439"/>
          </a:xfrm>
          <a:prstGeom prst="rect">
            <a:avLst/>
          </a:prstGeom>
          <a:solidFill>
            <a:schemeClr val="bg1">
              <a:alpha val="41000"/>
            </a:schemeClr>
          </a:solidFill>
        </p:spPr>
        <p:txBody>
          <a:bodyPr wrap="square" rtlCol="0">
            <a:spAutoFit/>
          </a:bodyPr>
          <a:lstStyle/>
          <a:p>
            <a:r>
              <a:rPr lang="de-DE" sz="2000" b="1" dirty="0" smtClean="0">
                <a:solidFill>
                  <a:srgbClr val="0033CC"/>
                </a:solidFill>
              </a:rPr>
              <a:t>Nest: </a:t>
            </a:r>
            <a:r>
              <a:rPr lang="de-DE" sz="2000" dirty="0" smtClean="0">
                <a:solidFill>
                  <a:srgbClr val="0033CC"/>
                </a:solidFill>
              </a:rPr>
              <a:t>in Bäumen, Nischen, etc.</a:t>
            </a:r>
          </a:p>
          <a:p>
            <a:r>
              <a:rPr lang="de-DE" sz="2000" b="1" dirty="0" smtClean="0">
                <a:solidFill>
                  <a:srgbClr val="0033CC"/>
                </a:solidFill>
              </a:rPr>
              <a:t>Nahrung: </a:t>
            </a:r>
            <a:r>
              <a:rPr lang="de-DE" sz="2000" dirty="0" smtClean="0">
                <a:solidFill>
                  <a:srgbClr val="0033CC"/>
                </a:solidFill>
              </a:rPr>
              <a:t>Insekten, Würmer, Samen, Beeren, Früchte</a:t>
            </a:r>
          </a:p>
          <a:p>
            <a:r>
              <a:rPr lang="de-DE" sz="2000" b="1" dirty="0" smtClean="0">
                <a:solidFill>
                  <a:srgbClr val="0033CC"/>
                </a:solidFill>
              </a:rPr>
              <a:t>Im Winter in Bayern</a:t>
            </a:r>
          </a:p>
        </p:txBody>
      </p:sp>
    </p:spTree>
    <p:extLst>
      <p:ext uri="{BB962C8B-B14F-4D97-AF65-F5344CB8AC3E}">
        <p14:creationId xmlns:p14="http://schemas.microsoft.com/office/powerpoint/2010/main" val="20122816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m-schirutschke\Desktop\Eröffnung Ausstellung Lindau\Vortrag Vögel\IMG_9649  Rotkehlchen - Andreas Giess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2" y="857191"/>
            <a:ext cx="7704211" cy="513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7092577" y="4777209"/>
            <a:ext cx="1439863"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t>Foto: </a:t>
            </a:r>
            <a:r>
              <a:rPr lang="de-DE" sz="1400" dirty="0" err="1"/>
              <a:t>Giessler</a:t>
            </a:r>
            <a:endParaRPr lang="de-DE" sz="1400" dirty="0"/>
          </a:p>
        </p:txBody>
      </p:sp>
      <p:sp>
        <p:nvSpPr>
          <p:cNvPr id="8" name="Titel 1"/>
          <p:cNvSpPr>
            <a:spLocks noGrp="1"/>
          </p:cNvSpPr>
          <p:nvPr>
            <p:ph type="title"/>
          </p:nvPr>
        </p:nvSpPr>
        <p:spPr>
          <a:xfrm>
            <a:off x="971600" y="116632"/>
            <a:ext cx="7272808" cy="803275"/>
          </a:xfrm>
        </p:spPr>
        <p:txBody>
          <a:bodyPr/>
          <a:lstStyle/>
          <a:p>
            <a:r>
              <a:rPr lang="de-DE" sz="5400" dirty="0" smtClean="0">
                <a:solidFill>
                  <a:srgbClr val="0033CC"/>
                </a:solidFill>
              </a:rPr>
              <a:t>Rotkehlchen</a:t>
            </a:r>
            <a:endParaRPr lang="de-DE" sz="5400" dirty="0">
              <a:solidFill>
                <a:srgbClr val="0033CC"/>
              </a:solidFill>
            </a:endParaRPr>
          </a:p>
        </p:txBody>
      </p:sp>
      <p:sp>
        <p:nvSpPr>
          <p:cNvPr id="9" name="Textfeld 8"/>
          <p:cNvSpPr txBox="1"/>
          <p:nvPr/>
        </p:nvSpPr>
        <p:spPr>
          <a:xfrm>
            <a:off x="755576" y="4872605"/>
            <a:ext cx="6192688" cy="1015663"/>
          </a:xfrm>
          <a:prstGeom prst="rect">
            <a:avLst/>
          </a:prstGeom>
          <a:solidFill>
            <a:schemeClr val="bg1">
              <a:alpha val="41000"/>
            </a:schemeClr>
          </a:solidFill>
        </p:spPr>
        <p:txBody>
          <a:bodyPr wrap="square" rtlCol="0">
            <a:spAutoFit/>
          </a:bodyPr>
          <a:lstStyle/>
          <a:p>
            <a:r>
              <a:rPr lang="de-DE" sz="2000" b="1" dirty="0" smtClean="0">
                <a:solidFill>
                  <a:srgbClr val="0033CC"/>
                </a:solidFill>
              </a:rPr>
              <a:t>Nest: </a:t>
            </a:r>
            <a:r>
              <a:rPr lang="de-DE" sz="2000" dirty="0" smtClean="0">
                <a:solidFill>
                  <a:srgbClr val="0033CC"/>
                </a:solidFill>
              </a:rPr>
              <a:t>sehr vielseitig (Höhlen und Halbhöhlen)</a:t>
            </a:r>
          </a:p>
          <a:p>
            <a:r>
              <a:rPr lang="de-DE" sz="2000" b="1" dirty="0" smtClean="0">
                <a:solidFill>
                  <a:srgbClr val="0033CC"/>
                </a:solidFill>
              </a:rPr>
              <a:t>Nahrung: </a:t>
            </a:r>
            <a:r>
              <a:rPr lang="de-DE" sz="2000" dirty="0" smtClean="0">
                <a:solidFill>
                  <a:srgbClr val="0033CC"/>
                </a:solidFill>
              </a:rPr>
              <a:t>kleine Insekten, Spinnen, Samen, Beeren</a:t>
            </a:r>
          </a:p>
          <a:p>
            <a:r>
              <a:rPr lang="de-DE" sz="2000" b="1" dirty="0" smtClean="0">
                <a:solidFill>
                  <a:srgbClr val="0033CC"/>
                </a:solidFill>
              </a:rPr>
              <a:t>Im Winter in Bayern</a:t>
            </a:r>
          </a:p>
        </p:txBody>
      </p:sp>
    </p:spTree>
    <p:extLst>
      <p:ext uri="{BB962C8B-B14F-4D97-AF65-F5344CB8AC3E}">
        <p14:creationId xmlns:p14="http://schemas.microsoft.com/office/powerpoint/2010/main" val="3272338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m-schirutschke\Desktop\Eröffnung Ausstellung Lindau\Vortrag Vögel\IMG_9783 Grünfink - Andreas Giess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650" y="892175"/>
            <a:ext cx="7632700"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1"/>
          <p:cNvSpPr txBox="1">
            <a:spLocks noChangeArrowheads="1"/>
          </p:cNvSpPr>
          <p:nvPr/>
        </p:nvSpPr>
        <p:spPr bwMode="auto">
          <a:xfrm>
            <a:off x="6876256" y="4849217"/>
            <a:ext cx="143986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de-DE" sz="1400" dirty="0"/>
              <a:t>Foto: </a:t>
            </a:r>
            <a:r>
              <a:rPr lang="de-DE" sz="1400" dirty="0" err="1"/>
              <a:t>Giessler</a:t>
            </a:r>
            <a:endParaRPr lang="de-DE" sz="1400" dirty="0"/>
          </a:p>
        </p:txBody>
      </p:sp>
      <p:sp>
        <p:nvSpPr>
          <p:cNvPr id="8" name="Titel 1"/>
          <p:cNvSpPr>
            <a:spLocks noGrp="1"/>
          </p:cNvSpPr>
          <p:nvPr>
            <p:ph type="title"/>
          </p:nvPr>
        </p:nvSpPr>
        <p:spPr>
          <a:xfrm>
            <a:off x="971600" y="116632"/>
            <a:ext cx="7272808" cy="803275"/>
          </a:xfrm>
        </p:spPr>
        <p:txBody>
          <a:bodyPr/>
          <a:lstStyle/>
          <a:p>
            <a:r>
              <a:rPr lang="de-DE" sz="5400" dirty="0" smtClean="0">
                <a:solidFill>
                  <a:srgbClr val="0033CC"/>
                </a:solidFill>
              </a:rPr>
              <a:t>Grünfink</a:t>
            </a:r>
            <a:endParaRPr lang="de-DE" sz="5400" dirty="0">
              <a:solidFill>
                <a:srgbClr val="0033CC"/>
              </a:solidFill>
            </a:endParaRPr>
          </a:p>
        </p:txBody>
      </p:sp>
      <p:sp>
        <p:nvSpPr>
          <p:cNvPr id="9" name="Textfeld 8"/>
          <p:cNvSpPr txBox="1"/>
          <p:nvPr/>
        </p:nvSpPr>
        <p:spPr>
          <a:xfrm>
            <a:off x="827584" y="4869160"/>
            <a:ext cx="4392488" cy="1015663"/>
          </a:xfrm>
          <a:prstGeom prst="rect">
            <a:avLst/>
          </a:prstGeom>
          <a:solidFill>
            <a:schemeClr val="bg1">
              <a:alpha val="41000"/>
            </a:schemeClr>
          </a:solidFill>
        </p:spPr>
        <p:txBody>
          <a:bodyPr wrap="square" rtlCol="0">
            <a:spAutoFit/>
          </a:bodyPr>
          <a:lstStyle/>
          <a:p>
            <a:r>
              <a:rPr lang="de-DE" sz="2000" b="1" dirty="0" smtClean="0">
                <a:solidFill>
                  <a:srgbClr val="0033CC"/>
                </a:solidFill>
              </a:rPr>
              <a:t>Nest: </a:t>
            </a:r>
            <a:r>
              <a:rPr lang="de-DE" sz="2000" dirty="0" smtClean="0">
                <a:solidFill>
                  <a:srgbClr val="0033CC"/>
                </a:solidFill>
              </a:rPr>
              <a:t>in Bäumen und Hecken</a:t>
            </a:r>
          </a:p>
          <a:p>
            <a:r>
              <a:rPr lang="de-DE" sz="2000" b="1" dirty="0" smtClean="0">
                <a:solidFill>
                  <a:srgbClr val="0033CC"/>
                </a:solidFill>
              </a:rPr>
              <a:t>Nahrung: </a:t>
            </a:r>
            <a:r>
              <a:rPr lang="de-DE" sz="2000" dirty="0" smtClean="0">
                <a:solidFill>
                  <a:srgbClr val="0033CC"/>
                </a:solidFill>
              </a:rPr>
              <a:t>Samen, Hagebutten</a:t>
            </a:r>
          </a:p>
          <a:p>
            <a:r>
              <a:rPr lang="de-DE" sz="2000" b="1" dirty="0" smtClean="0">
                <a:solidFill>
                  <a:srgbClr val="0033CC"/>
                </a:solidFill>
              </a:rPr>
              <a:t>Im Winter in Bayern</a:t>
            </a:r>
          </a:p>
        </p:txBody>
      </p:sp>
    </p:spTree>
    <p:extLst>
      <p:ext uri="{BB962C8B-B14F-4D97-AF65-F5344CB8AC3E}">
        <p14:creationId xmlns:p14="http://schemas.microsoft.com/office/powerpoint/2010/main" val="23655077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theme/theme1.xml><?xml version="1.0" encoding="utf-8"?>
<a:theme xmlns:a="http://schemas.openxmlformats.org/drawingml/2006/main" name="1_AHP Uhu">
  <a:themeElements>
    <a:clrScheme name="1_AHP Uh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AHP Uhu">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defRPr>
        </a:defPPr>
      </a:lstStyle>
    </a:lnDef>
  </a:objectDefaults>
  <a:extraClrSchemeLst>
    <a:extraClrScheme>
      <a:clrScheme name="1_AHP Uhu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AHP Uhu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AHP Uhu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AHP Uhu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AHP Uhu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AHP Uhu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AHP Uhu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2176</Words>
  <Application>Microsoft Office PowerPoint</Application>
  <PresentationFormat>Bildschirmpräsentation (4:3)</PresentationFormat>
  <Paragraphs>125</Paragraphs>
  <Slides>18</Slides>
  <Notes>18</Notes>
  <HiddenSlides>0</HiddenSlides>
  <MMClips>0</MMClips>
  <ScaleCrop>false</ScaleCrop>
  <HeadingPairs>
    <vt:vector size="4" baseType="variant">
      <vt:variant>
        <vt:lpstr>Design</vt:lpstr>
      </vt:variant>
      <vt:variant>
        <vt:i4>1</vt:i4>
      </vt:variant>
      <vt:variant>
        <vt:lpstr>Folientitel</vt:lpstr>
      </vt:variant>
      <vt:variant>
        <vt:i4>18</vt:i4>
      </vt:variant>
    </vt:vector>
  </HeadingPairs>
  <TitlesOfParts>
    <vt:vector size="19" baseType="lpstr">
      <vt:lpstr>1_AHP Uhu</vt:lpstr>
      <vt:lpstr>Unsere Gartenvögel  Vortrag zur „Stunde der Gartenvögel“</vt:lpstr>
      <vt:lpstr>Star</vt:lpstr>
      <vt:lpstr>Kohlmeise</vt:lpstr>
      <vt:lpstr>Blaumeise</vt:lpstr>
      <vt:lpstr>Elster</vt:lpstr>
      <vt:lpstr>Amsel (Männchen)</vt:lpstr>
      <vt:lpstr>Amsel (Weibchen)</vt:lpstr>
      <vt:lpstr>Rotkehlchen</vt:lpstr>
      <vt:lpstr>Grünfink</vt:lpstr>
      <vt:lpstr>Buchfink (Männchen)</vt:lpstr>
      <vt:lpstr>Buchfink (Weibchen)</vt:lpstr>
      <vt:lpstr>Hausrotschwanz (Männchen)</vt:lpstr>
      <vt:lpstr>Hausrotschwanz (Weibchen)</vt:lpstr>
      <vt:lpstr>Haussperling (Männchen)</vt:lpstr>
      <vt:lpstr>Haussperling (Weibchen)</vt:lpstr>
      <vt:lpstr>Mauersegler</vt:lpstr>
      <vt:lpstr>Mehlschwalbe</vt:lpstr>
      <vt:lpstr>Mehlschwalbennest</vt:lpstr>
    </vt:vector>
  </TitlesOfParts>
  <Company>lbv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Thomas Kempf</dc:creator>
  <cp:lastModifiedBy>Alf Pille</cp:lastModifiedBy>
  <cp:revision>105</cp:revision>
  <dcterms:created xsi:type="dcterms:W3CDTF">2006-07-04T15:27:43Z</dcterms:created>
  <dcterms:modified xsi:type="dcterms:W3CDTF">2013-04-16T15:10:32Z</dcterms:modified>
</cp:coreProperties>
</file>